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74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BC48578-B4B4-2150-8D3D-B189E0F764AE}" name="Paul St. Laurent" initials="PS" userId="S::Paul.StLaurent@heart.org::2e46ad51-cb08-4cb1-833f-88978fb9af81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E91DB81-4B81-4006-A6D0-0AC40849750C}" v="1" dt="2024-04-08T15:33:47.2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19" autoAdjust="0"/>
    <p:restoredTop sz="93896" autoAdjust="0"/>
  </p:normalViewPr>
  <p:slideViewPr>
    <p:cSldViewPr snapToGrid="0">
      <p:cViewPr varScale="1">
        <p:scale>
          <a:sx n="122" d="100"/>
          <a:sy n="122" d="100"/>
        </p:scale>
        <p:origin x="2981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ice Wolke" userId="d3fc20e8-9f67-4110-b5e7-8648597a3678" providerId="ADAL" clId="{AE91DB81-4B81-4006-A6D0-0AC40849750C}"/>
    <pc:docChg chg="custSel modSld">
      <pc:chgData name="Alice Wolke" userId="d3fc20e8-9f67-4110-b5e7-8648597a3678" providerId="ADAL" clId="{AE91DB81-4B81-4006-A6D0-0AC40849750C}" dt="2024-04-08T15:32:35.784" v="119" actId="13244"/>
      <pc:docMkLst>
        <pc:docMk/>
      </pc:docMkLst>
      <pc:sldChg chg="delSp modSp mod">
        <pc:chgData name="Alice Wolke" userId="d3fc20e8-9f67-4110-b5e7-8648597a3678" providerId="ADAL" clId="{AE91DB81-4B81-4006-A6D0-0AC40849750C}" dt="2024-04-08T15:32:35.784" v="119" actId="13244"/>
        <pc:sldMkLst>
          <pc:docMk/>
          <pc:sldMk cId="680123891" sldId="274"/>
        </pc:sldMkLst>
        <pc:spChg chg="del">
          <ac:chgData name="Alice Wolke" userId="d3fc20e8-9f67-4110-b5e7-8648597a3678" providerId="ADAL" clId="{AE91DB81-4B81-4006-A6D0-0AC40849750C}" dt="2024-04-08T15:32:19.554" v="117" actId="478"/>
          <ac:spMkLst>
            <pc:docMk/>
            <pc:sldMk cId="680123891" sldId="274"/>
            <ac:spMk id="9" creationId="{678FE5FF-D656-4B1D-81B3-CA00845BEAB7}"/>
          </ac:spMkLst>
        </pc:spChg>
        <pc:spChg chg="mod ord">
          <ac:chgData name="Alice Wolke" userId="d3fc20e8-9f67-4110-b5e7-8648597a3678" providerId="ADAL" clId="{AE91DB81-4B81-4006-A6D0-0AC40849750C}" dt="2024-04-08T15:32:35.784" v="119" actId="13244"/>
          <ac:spMkLst>
            <pc:docMk/>
            <pc:sldMk cId="680123891" sldId="274"/>
            <ac:spMk id="10" creationId="{870CE4E7-4A17-4CEA-AEE5-430C9934C42C}"/>
          </ac:spMkLst>
        </pc:spChg>
        <pc:picChg chg="mod ord">
          <ac:chgData name="Alice Wolke" userId="d3fc20e8-9f67-4110-b5e7-8648597a3678" providerId="ADAL" clId="{AE91DB81-4B81-4006-A6D0-0AC40849750C}" dt="2024-04-08T15:32:31.796" v="118" actId="13244"/>
          <ac:picMkLst>
            <pc:docMk/>
            <pc:sldMk cId="680123891" sldId="274"/>
            <ac:picMk id="5" creationId="{AE06C520-99D6-C343-64B3-0882FF5258BE}"/>
          </ac:picMkLst>
        </pc:picChg>
        <pc:picChg chg="mod ord">
          <ac:chgData name="Alice Wolke" userId="d3fc20e8-9f67-4110-b5e7-8648597a3678" providerId="ADAL" clId="{AE91DB81-4B81-4006-A6D0-0AC40849750C}" dt="2024-04-08T15:32:06.556" v="116" actId="13244"/>
          <ac:picMkLst>
            <pc:docMk/>
            <pc:sldMk cId="680123891" sldId="274"/>
            <ac:picMk id="16" creationId="{5DC3CDD2-8471-B228-1690-187FF983CBF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F3C0AD-742E-4202-A331-F6E3BF6C6213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483EC8-977C-4B4A-AB8A-3CE30B791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270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BB1E8CF-6542-954F-8DA2-B9786D13B58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31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19092-395F-7CB6-DCB1-B3E2FB083E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3E0962-C099-9F6C-B624-D8A0D6CA0B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E51783-AE99-EEDD-FE17-CFA1462FD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5E814B-1C0A-7E22-0CD7-61975D7FB0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F37960-A5A5-6912-3F02-8C9A63DDC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3772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A85D9-D444-39A0-6BE6-6667B2D2E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42EAF96-E670-903B-0831-EF826A522C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B433D-2A05-D455-9661-A3D89A4B0C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549AF-9A2F-7E04-B958-F847017225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ACE69-D57D-25B6-6624-0486BDD6D5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6430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4E9540-AF15-DA58-72EE-DDFC79A87C6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0BA375F-C416-DB53-7E42-6966BE5EA3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ADA8CE-361F-EB8A-F848-EAC8288E2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502B1-9255-DBDB-CD9D-4DFE4CD68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E23326-0A16-8AD1-9AA7-0BCA48D14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5642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83987" y="819631"/>
            <a:ext cx="11024027" cy="1234944"/>
          </a:xfrm>
        </p:spPr>
        <p:txBody>
          <a:bodyPr/>
          <a:lstStyle/>
          <a:p>
            <a:r>
              <a:rPr lang="en-US" dirty="0"/>
              <a:t>TITLE IS ALL CAPS AT 25-30PTS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83987" y="2054577"/>
            <a:ext cx="5346807" cy="4122387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80963" y="2054575"/>
            <a:ext cx="5346807" cy="4122388"/>
          </a:xfrm>
        </p:spPr>
        <p:txBody>
          <a:bodyPr/>
          <a:lstStyle/>
          <a:p>
            <a:pPr lvl="0"/>
            <a:r>
              <a:rPr lang="en-US" dirty="0"/>
              <a:t>Body copy is </a:t>
            </a:r>
            <a:r>
              <a:rPr lang="en-US" dirty="0" err="1"/>
              <a:t>Lub</a:t>
            </a:r>
            <a:r>
              <a:rPr lang="en-US" dirty="0"/>
              <a:t> Dub medium at 12pts</a:t>
            </a:r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748CEBA3-75F4-C44D-B73D-0B702318674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83986" y="6356351"/>
            <a:ext cx="73408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30CDFCE-7C23-674A-B775-292BE8CCF3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420922" y="6356351"/>
            <a:ext cx="7701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7">
                <a:solidFill>
                  <a:schemeClr val="tx1">
                    <a:tint val="75000"/>
                  </a:schemeClr>
                </a:solidFill>
                <a:latin typeface="Lub Dub Medium" panose="020B0603030403020204" pitchFamily="34" charset="77"/>
              </a:defRPr>
            </a:lvl1pPr>
          </a:lstStyle>
          <a:p>
            <a:fld id="{0E35BBB0-73A1-954D-9854-C6F827AED934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FA568A94-D992-3F4C-9B74-91659939C96C}"/>
              </a:ext>
            </a:extLst>
          </p:cNvPr>
          <p:cNvCxnSpPr>
            <a:cxnSpLocks/>
          </p:cNvCxnSpPr>
          <p:nvPr userDrawn="1"/>
        </p:nvCxnSpPr>
        <p:spPr>
          <a:xfrm>
            <a:off x="11367911" y="6356351"/>
            <a:ext cx="0" cy="36512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Picture Placeholder 10">
            <a:extLst>
              <a:ext uri="{FF2B5EF4-FFF2-40B4-BE49-F238E27FC236}">
                <a16:creationId xmlns:a16="http://schemas.microsoft.com/office/drawing/2014/main" id="{6AB790E6-53F5-E64B-BCDD-9FFA227D63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9902026" y="6356351"/>
            <a:ext cx="1326980" cy="36512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US" dirty="0"/>
              <a:t>Logo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4FB5A2F-7334-4843-A818-7D4A8529D3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8248155" y="6356352"/>
            <a:ext cx="1600861" cy="365125"/>
          </a:xfrm>
        </p:spPr>
        <p:txBody>
          <a:bodyPr anchor="ctr">
            <a:normAutofit/>
          </a:bodyPr>
          <a:lstStyle>
            <a:lvl1pPr algn="r">
              <a:defRPr sz="1067">
                <a:solidFill>
                  <a:schemeClr val="accent4"/>
                </a:solidFill>
              </a:defRPr>
            </a:lvl1pPr>
          </a:lstStyle>
          <a:p>
            <a:pPr lvl="0"/>
            <a:r>
              <a:rPr lang="en-US" dirty="0"/>
              <a:t>Sponsored by: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07B8CBA4-47BB-754D-9401-004AE1AF292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92836" y="1440874"/>
            <a:ext cx="9096109" cy="428813"/>
          </a:xfrm>
        </p:spPr>
        <p:txBody>
          <a:bodyPr>
            <a:normAutofit/>
          </a:bodyPr>
          <a:lstStyle>
            <a:lvl1pPr>
              <a:defRPr sz="2133" b="1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Subtitle is </a:t>
            </a:r>
            <a:r>
              <a:rPr lang="en-US" dirty="0" err="1"/>
              <a:t>Lub</a:t>
            </a:r>
            <a:r>
              <a:rPr lang="en-US" dirty="0"/>
              <a:t> Dub Bold at 16pt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D6DADFA7-6C6F-C64F-9925-C27F58B83D5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33528" y="123552"/>
            <a:ext cx="715037" cy="385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41257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7D132D-0FF0-C8A1-3859-AF1FE7246D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EF5BBB-4947-249F-8480-16A157228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F59F1F-C6E2-E178-00B6-544E16A5CE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A84A4F-B17F-3903-D130-1D7E232E84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4EDB-0C54-A16D-60F4-4B3108F44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793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2CF085-8DD1-441B-2546-BC42F36B54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87B9D-3247-0961-0DD7-8F20612AE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F4A2A6-1CFA-B948-A91F-0DDB145F0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2C05C7-CC9C-562C-09C3-C2AB61D5C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CBBBF-4D05-634D-3F03-30E2CA376D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810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E34520-C003-5CE4-9D40-7D08600120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3EAE11-EED2-5155-34D2-3C52C95B412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45A49-48BA-2601-F84D-E3A6AFD5B2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7B3FDC-6EAF-53A7-7E2A-EB3F0C18F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C98957-8D17-0984-C7A1-40D5BD7E3E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9C3BAE-C3B5-CB21-BA5E-35D83DC84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111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171E1-0F37-D2E9-D8D1-1266B31BC5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0F3D0F-668C-6B82-0446-FD8141F3F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29EB99-5487-381A-0955-947654BCBD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39ABE-8705-FC43-740E-573FB26E7A5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44C55A8-7365-E250-5909-A4DB67F4080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AD717F-98E3-B2C3-FFA7-7EAA2018A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7459578-C4B7-6EDF-7B23-0D895926F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74F1F2-B2F4-2A5A-01E7-DD387A6AA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820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A2EEC-6248-4931-8C2A-D8E0438D6E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996E734-9063-06AE-F9D1-E366E18718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95AD80-5C7D-5598-FE6B-7DC88B54A6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610E2D-EBDA-3408-4417-5B449D569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655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0EDE18-D2FA-A239-846E-247EC11F29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F0A159-7974-E46F-93DC-17D7B7A1B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792ED2A-72AF-0E89-6552-B42A58B26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87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35EE0-F17F-E501-FB62-7B0D272B3A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BD5809-5AAB-0D38-2066-EEFC2A01D0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F754FB-A4B9-D326-C087-AB1490BB61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CBDB54-90A5-8CF7-E4C5-2EA74EFA0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44124C-7CC0-958D-D2D1-F82B96FA3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A310D5-AC69-6D71-BC35-AD40F8C3B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9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7B0AC-CB3B-C82F-45D7-D614BDE1D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11B76D-730D-AFF5-42A5-B866940120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5622D4-EFD8-7DF6-A232-E57F93DA2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A0FE4-0569-ADD0-A3DE-46A15DA86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AA4A6B4-0DC4-7C6D-95F4-ABDA29519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AC86BD-F329-29EB-90E1-A8188A732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9513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D75B6F-546E-03D6-4A14-A9B3AB8D79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47DDD3-4237-7BFF-F93E-8C792DC86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99E17F-99B3-5327-30B5-68F075B1FE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C5A2E-8A45-4660-9183-626E6C610D0E}" type="datetimeFigureOut">
              <a:rPr lang="en-US" smtClean="0"/>
              <a:t>4/8/2024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8C8064-A138-0282-F0AC-A270A7ED4DF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EE3105-822F-C9E2-58D6-27C84AA5813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B9BDB-CF49-4283-BB57-058F7611A4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950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2D61E-4EF2-9041-8F44-3879465007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915103"/>
          </a:xfrm>
          <a:solidFill>
            <a:srgbClr val="C10E20"/>
          </a:solidFill>
        </p:spPr>
        <p:txBody>
          <a:bodyPr>
            <a:no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2000" b="1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  <a:t>DEDICATE:  </a:t>
            </a:r>
            <a:br>
              <a:rPr lang="en-US" sz="1600" b="1" dirty="0">
                <a:solidFill>
                  <a:schemeClr val="bg1"/>
                </a:solidFill>
                <a:latin typeface="Lub Dub Medium" panose="020B0603030403020204" pitchFamily="34" charset="77"/>
                <a:cs typeface="Arial" panose="020B0604020202020204" pitchFamily="34" charset="0"/>
              </a:rPr>
            </a:b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Transcatheter Aortic Valve Implantation vs. Surgical Aortic Valve Replacement</a:t>
            </a:r>
            <a:br>
              <a:rPr lang="en-US" sz="16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</a:br>
            <a:r>
              <a:rPr lang="en-US" sz="1600" b="1" i="0" u="none" strike="noStrike" dirty="0">
                <a:solidFill>
                  <a:schemeClr val="bg1"/>
                </a:solidFill>
                <a:effectLst/>
                <a:latin typeface="Lub Dub Medium" panose="020B0603030403020204" pitchFamily="34" charset="77"/>
              </a:rPr>
              <a:t> In Patients At Low To Intermediate Risk</a:t>
            </a:r>
            <a:endParaRPr lang="en-US" sz="1600" b="1" dirty="0">
              <a:solidFill>
                <a:schemeClr val="bg1"/>
              </a:solidFill>
              <a:latin typeface="Lub Dub Medium" panose="020B0603030403020204" pitchFamily="34" charset="77"/>
              <a:cs typeface="Arial" panose="020B0604020202020204" pitchFamily="34" charset="0"/>
            </a:endParaRPr>
          </a:p>
        </p:txBody>
      </p:sp>
      <p:pic>
        <p:nvPicPr>
          <p:cNvPr id="16" name="Picture 15" descr="American Heart Association 100 Years Bold Hearts logo">
            <a:extLst>
              <a:ext uri="{FF2B5EF4-FFF2-40B4-BE49-F238E27FC236}">
                <a16:creationId xmlns:a16="http://schemas.microsoft.com/office/drawing/2014/main" id="{5DC3CDD2-8471-B228-1690-187FF983CBF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567" y="126073"/>
            <a:ext cx="697151" cy="659034"/>
          </a:xfrm>
          <a:prstGeom prst="rect">
            <a:avLst/>
          </a:prstGeom>
        </p:spPr>
      </p:pic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5CF230A0-4777-42A1-9C04-F84CA4894A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420694"/>
              </p:ext>
            </p:extLst>
          </p:nvPr>
        </p:nvGraphicFramePr>
        <p:xfrm>
          <a:off x="1" y="910289"/>
          <a:ext cx="12191110" cy="58605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9785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9659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296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56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14566">
                  <a:extLst>
                    <a:ext uri="{9D8B030D-6E8A-4147-A177-3AD203B41FA5}">
                      <a16:colId xmlns:a16="http://schemas.microsoft.com/office/drawing/2014/main" val="1333039355"/>
                    </a:ext>
                  </a:extLst>
                </a:gridCol>
                <a:gridCol w="1714566">
                  <a:extLst>
                    <a:ext uri="{9D8B030D-6E8A-4147-A177-3AD203B41FA5}">
                      <a16:colId xmlns:a16="http://schemas.microsoft.com/office/drawing/2014/main" val="2040625026"/>
                    </a:ext>
                  </a:extLst>
                </a:gridCol>
              </a:tblGrid>
              <a:tr h="591579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RESULTS</a:t>
                      </a:r>
                      <a:r>
                        <a:rPr lang="en-US" sz="1600" b="0" kern="120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ea typeface="+mn-ea"/>
                          <a:cs typeface="Arial" panose="020B0604020202020204" pitchFamily="34" charset="0"/>
                        </a:rPr>
                        <a:t>:   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</a:rPr>
                        <a:t>TAVI demonstrated equivalence to SAVR in terms of one-year mortality from any cause or occurrence of fatal/nonfatal stroke (composite primary outcome).</a:t>
                      </a: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kern="1200" dirty="0">
                        <a:solidFill>
                          <a:schemeClr val="tx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4464488"/>
                  </a:ext>
                </a:extLst>
              </a:tr>
              <a:tr h="622126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solidFill>
                            <a:schemeClr val="tx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PURPOSE:  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To compare transcatheter aortic-valve implantation (TAVI) to surgical aortic valve replacement (SAVR) in low or intermediate surgical risk patients eligible for both treatments.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10E2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Lub Dub Medium" panose="020B0603030403020204" pitchFamily="34" charset="77"/>
                        <a:ea typeface="+mn-ea"/>
                        <a:cs typeface="+mn-cs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333380"/>
                  </a:ext>
                </a:extLst>
              </a:tr>
              <a:tr h="415440">
                <a:tc gridSpan="6">
                  <a:txBody>
                    <a:bodyPr/>
                    <a:lstStyle/>
                    <a:p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TRIAL DESIGN</a:t>
                      </a:r>
                      <a:r>
                        <a:rPr lang="en-US" sz="1600" b="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:  Randomized, Multicenter, Event-Driven, N=1414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E8E8E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25849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TAVI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(N=701)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SAVR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(N=713)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b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Hazard Ratio</a:t>
                      </a:r>
                    </a:p>
                    <a:p>
                      <a:pPr algn="ctr"/>
                      <a:r>
                        <a:rPr lang="en-US" sz="1200" b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(95% CI)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2697">
                <a:tc>
                  <a:txBody>
                    <a:bodyPr/>
                    <a:lstStyle/>
                    <a:p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no. of events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% of patients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no. of events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1" dirty="0">
                          <a:solidFill>
                            <a:schemeClr val="bg1"/>
                          </a:solidFill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% of patients</a:t>
                      </a: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b="0" i="1" dirty="0">
                        <a:solidFill>
                          <a:schemeClr val="bg1"/>
                        </a:solidFill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10E2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376141"/>
                  </a:ext>
                </a:extLst>
              </a:tr>
              <a:tr h="333911">
                <a:tc gridSpan="6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Primary outcome                                                                                                       </a:t>
                      </a:r>
                      <a:endParaRPr lang="en-US" sz="1200" b="0" i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0" i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6377"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Death from any cause or stroke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37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5.4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68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10.0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0.53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(0.35 – 0.79) </a:t>
                      </a:r>
                    </a:p>
                  </a:txBody>
                  <a:tcPr marL="121929" marR="121929" marT="60964" marB="60964">
                    <a:solidFill>
                      <a:srgbClr val="E8E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7571">
                <a:tc gridSpan="6">
                  <a:txBody>
                    <a:bodyPr/>
                    <a:lstStyle/>
                    <a:p>
                      <a:r>
                        <a:rPr lang="en-US" sz="12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Secondary outcomes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40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200" b="1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06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Death from any cause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18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2.6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42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6.2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0.43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(0.24 – 0.73)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37530505"/>
                  </a:ext>
                </a:extLst>
              </a:tr>
              <a:tr h="50637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>
                          <a:solidFill>
                            <a:schemeClr val="dk1"/>
                          </a:solidFill>
                          <a:effectLst/>
                          <a:latin typeface="Lub Dub Medium" panose="020B0603030403020204" pitchFamily="34" charset="77"/>
                          <a:ea typeface="+mn-ea"/>
                          <a:cs typeface="+mn-cs"/>
                        </a:rPr>
                        <a:t>Stroke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20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2.9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32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4.7</a:t>
                      </a:r>
                    </a:p>
                  </a:txBody>
                  <a:tcPr marL="121929" marR="121929" marT="60964" marB="60964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0.61 </a:t>
                      </a:r>
                    </a:p>
                    <a:p>
                      <a:pPr algn="ctr"/>
                      <a:r>
                        <a:rPr lang="en-GB" sz="1200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(0.35 – 1.06)</a:t>
                      </a:r>
                    </a:p>
                  </a:txBody>
                  <a:tcPr marL="121929" marR="121929" marT="60964" marB="60964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63528770"/>
                  </a:ext>
                </a:extLst>
              </a:tr>
              <a:tr h="1094240">
                <a:tc gridSpan="6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>
                          <a:latin typeface="Lub Dub Medium" panose="020B0603030403020204" pitchFamily="34" charset="77"/>
                          <a:cs typeface="Arial" panose="020B0604020202020204" pitchFamily="34" charset="0"/>
                        </a:rPr>
                        <a:t>Key Takeaways:  </a:t>
                      </a:r>
                      <a:r>
                        <a:rPr lang="en-US" sz="1600" dirty="0">
                          <a:latin typeface="Lub Dub Medium" panose="020B0603030403020204" pitchFamily="34" charset="77"/>
                        </a:rPr>
                        <a:t>In individuals with severe aortic stenosis and low to intermediate surgical risk, TAVI proved comparable to SAVR in terms of one-year mortality and stroke occurrence.</a:t>
                      </a: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GB" sz="105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7" marR="91447" marT="45723" marB="45723">
                    <a:solidFill>
                      <a:srgbClr val="C0C0C1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>
                        <a:latin typeface="Lub Dub Medium" panose="020B0603030403020204" pitchFamily="34" charset="77"/>
                        <a:cs typeface="Arial" panose="020B0604020202020204" pitchFamily="34" charset="0"/>
                      </a:endParaRPr>
                    </a:p>
                  </a:txBody>
                  <a:tcPr marL="121929" marR="121929" marT="60964" marB="60964"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30214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AE06C520-99D6-C343-64B3-0882FF5258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>
            <a:alphaModFix amt="9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58848" y="3453298"/>
            <a:ext cx="2873414" cy="2873414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70CE4E7-4A17-4CEA-AEE5-430C9934C42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889" y="6259534"/>
            <a:ext cx="12191111" cy="586153"/>
          </a:xfrm>
          <a:prstGeom prst="rect">
            <a:avLst/>
          </a:prstGeom>
          <a:solidFill>
            <a:srgbClr val="C10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/>
          </a:p>
        </p:txBody>
      </p:sp>
      <p:sp>
        <p:nvSpPr>
          <p:cNvPr id="15" name="TextBox 4">
            <a:extLst>
              <a:ext uri="{FF2B5EF4-FFF2-40B4-BE49-F238E27FC236}">
                <a16:creationId xmlns:a16="http://schemas.microsoft.com/office/drawing/2014/main" id="{5B6DE5F2-10B1-4F57-AF1B-B7413BA839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888" y="6326712"/>
            <a:ext cx="8468721" cy="523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Presented by</a:t>
            </a:r>
            <a:r>
              <a:rPr lang="en-US" altLang="en-US" sz="900" i="1" dirty="0">
                <a:solidFill>
                  <a:schemeClr val="bg1"/>
                </a:solidFill>
                <a:latin typeface="Lub Dub Medium" panose="020B0603030403020204" pitchFamily="34" charset="0"/>
              </a:rPr>
              <a:t>: 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Moritz </a:t>
            </a:r>
            <a:r>
              <a:rPr lang="en-US" sz="900" b="0" i="1" dirty="0" err="1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Seiffert</a:t>
            </a:r>
            <a:r>
              <a:rPr lang="en-US" sz="900" b="0" i="1" dirty="0">
                <a:solidFill>
                  <a:schemeClr val="bg1"/>
                </a:solidFill>
                <a:effectLst/>
                <a:latin typeface="Lub Dub Medium" panose="020B0603030403020204" pitchFamily="34" charset="0"/>
              </a:rPr>
              <a:t>, MD.  German Center for Cardiovascular Research (DZHK), Germany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.</a:t>
            </a: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 ACC 2024.  </a:t>
            </a:r>
          </a:p>
          <a:p>
            <a:pPr>
              <a:lnSpc>
                <a:spcPct val="100000"/>
              </a:lnSpc>
              <a:spcBef>
                <a:spcPct val="0"/>
              </a:spcBef>
              <a:buNone/>
            </a:pPr>
            <a:r>
              <a:rPr lang="en-US" altLang="en-US" sz="933" i="1" dirty="0">
                <a:solidFill>
                  <a:srgbClr val="FFFFFF"/>
                </a:solidFill>
                <a:latin typeface="Lub Dub Medium" panose="020B0603030403020204" pitchFamily="34" charset="0"/>
              </a:rPr>
              <a:t>© 2024, American Heart Association.  All rights reserved.  </a:t>
            </a:r>
            <a:r>
              <a:rPr lang="en-US" sz="933" i="1" dirty="0">
                <a:solidFill>
                  <a:srgbClr val="FFFFFF"/>
                </a:solidFill>
                <a:latin typeface="Lub Dub Medium" panose="020B0603030403020204" pitchFamily="34" charset="0"/>
                <a:ea typeface="Calibri" panose="020F0502020204030204" pitchFamily="34" charset="0"/>
              </a:rPr>
              <a:t>Results reflect the data available at the time of presentation.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en-US" altLang="en-US" sz="933" dirty="0">
              <a:latin typeface="Lub Dub Medium" panose="020B0603030403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BC4B4C-3DA8-6A4A-4B92-8D122F0A9A36}"/>
              </a:ext>
            </a:extLst>
          </p:cNvPr>
          <p:cNvSpPr txBox="1"/>
          <p:nvPr/>
        </p:nvSpPr>
        <p:spPr>
          <a:xfrm>
            <a:off x="9874630" y="6338881"/>
            <a:ext cx="23155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Professional Heart Daily</a:t>
            </a:r>
            <a:b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</a:br>
            <a:r>
              <a:rPr lang="en-US" sz="1100" b="1" dirty="0">
                <a:solidFill>
                  <a:schemeClr val="bg1"/>
                </a:solidFill>
                <a:latin typeface="Lub Dub Medium" panose="020B0603030403020204" pitchFamily="34" charset="77"/>
              </a:rPr>
              <a:t>@AHAScience</a:t>
            </a:r>
          </a:p>
        </p:txBody>
      </p:sp>
    </p:spTree>
    <p:extLst>
      <p:ext uri="{BB962C8B-B14F-4D97-AF65-F5344CB8AC3E}">
        <p14:creationId xmlns:p14="http://schemas.microsoft.com/office/powerpoint/2010/main" val="6801238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E744D72962D448A853E7DC101C7F9" ma:contentTypeVersion="17" ma:contentTypeDescription="Create a new document." ma:contentTypeScope="" ma:versionID="55c6ac1c2e3154633fea152e24ffba6a">
  <xsd:schema xmlns:xsd="http://www.w3.org/2001/XMLSchema" xmlns:xs="http://www.w3.org/2001/XMLSchema" xmlns:p="http://schemas.microsoft.com/office/2006/metadata/properties" xmlns:ns2="0da055a4-b6ec-4bb6-a3de-4e050d793ca6" xmlns:ns3="5f954091-2455-4b8c-90bc-f231fbff24c4" targetNamespace="http://schemas.microsoft.com/office/2006/metadata/properties" ma:root="true" ma:fieldsID="f86c52449acde7c4430ad1a94ea69a7a" ns2:_="" ns3:_="">
    <xsd:import namespace="0da055a4-b6ec-4bb6-a3de-4e050d793ca6"/>
    <xsd:import namespace="5f954091-2455-4b8c-90bc-f231fbff24c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DateandTime"/>
                <xsd:element ref="ns2:MediaServiceObjectDetectorVersions" minOccurs="0"/>
                <xsd:element ref="ns2:MediaServiceSearchProperties" minOccurs="0"/>
                <xsd:element ref="ns2: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a055a4-b6ec-4bb6-a3de-4e050d793ca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2" nillable="true" ma:taxonomy="true" ma:internalName="lcf76f155ced4ddcb4097134ff3c332f" ma:taxonomyFieldName="MediaServiceImageTags" ma:displayName="Image Tags" ma:readOnly="false" ma:fieldId="{5cf76f15-5ced-4ddc-b409-7134ff3c332f}" ma:taxonomyMulti="true" ma:sspId="f4f22ede-e726-4d3d-b195-8dfd25ae0d9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4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DateandTime" ma:index="21" ma:displayName="Date and Time" ma:default="[today]" ma:format="DateTime" ma:internalName="DateandTime">
      <xsd:simpleType>
        <xsd:restriction base="dms:DateTime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Date" ma:index="24" nillable="true" ma:displayName="Date" ma:format="DateOnly" ma:internalName="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f954091-2455-4b8c-90bc-f231fbff24c4" elementFormDefault="qualified">
    <xsd:import namespace="http://schemas.microsoft.com/office/2006/documentManagement/types"/>
    <xsd:import namespace="http://schemas.microsoft.com/office/infopath/2007/PartnerControls"/>
    <xsd:element name="TaxCatchAll" ma:index="13" nillable="true" ma:displayName="Taxonomy Catch All Column" ma:hidden="true" ma:list="{b854a033-b9d3-4695-9575-5752f9276e50}" ma:internalName="TaxCatchAll" ma:showField="CatchAllData" ma:web="5f954091-2455-4b8c-90bc-f231fbff24c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andTime xmlns="0da055a4-b6ec-4bb6-a3de-4e050d793ca6">2023-10-20T16:22:42+00:00</DateandTime>
    <lcf76f155ced4ddcb4097134ff3c332f xmlns="0da055a4-b6ec-4bb6-a3de-4e050d793ca6">
      <Terms xmlns="http://schemas.microsoft.com/office/infopath/2007/PartnerControls"/>
    </lcf76f155ced4ddcb4097134ff3c332f>
    <TaxCatchAll xmlns="5f954091-2455-4b8c-90bc-f231fbff24c4" xsi:nil="true"/>
    <Date xmlns="0da055a4-b6ec-4bb6-a3de-4e050d793ca6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E078372-7C0F-49F5-AE48-6A158228FA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da055a4-b6ec-4bb6-a3de-4e050d793ca6"/>
    <ds:schemaRef ds:uri="5f954091-2455-4b8c-90bc-f231fbff24c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36F06A5-B16B-485D-8B1B-B6A4D13A9D26}">
  <ds:schemaRefs>
    <ds:schemaRef ds:uri="http://purl.org/dc/dcmitype/"/>
    <ds:schemaRef ds:uri="http://www.w3.org/XML/1998/namespace"/>
    <ds:schemaRef ds:uri="http://schemas.microsoft.com/office/infopath/2007/PartnerControls"/>
    <ds:schemaRef ds:uri="5f954091-2455-4b8c-90bc-f231fbff24c4"/>
    <ds:schemaRef ds:uri="http://schemas.openxmlformats.org/package/2006/metadata/core-properties"/>
    <ds:schemaRef ds:uri="0da055a4-b6ec-4bb6-a3de-4e050d793ca6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5F1B43CB-3AF3-408E-B5A5-CA8D9BA3822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13747</TotalTime>
  <Words>249</Words>
  <Application>Microsoft Office PowerPoint</Application>
  <PresentationFormat>Widescreen</PresentationFormat>
  <Paragraphs>42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Lub Dub Medium</vt:lpstr>
      <vt:lpstr>Office Theme</vt:lpstr>
      <vt:lpstr>DEDICATE:   Transcatheter Aortic Valve Implantation vs. Surgical Aortic Valve Replacement  In Patients At Low To Intermediate Risk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 Summary</dc:title>
  <dc:creator>Paul St. Laurent</dc:creator>
  <cp:lastModifiedBy>Alice Wolke</cp:lastModifiedBy>
  <cp:revision>24</cp:revision>
  <dcterms:created xsi:type="dcterms:W3CDTF">2023-10-18T15:02:58Z</dcterms:created>
  <dcterms:modified xsi:type="dcterms:W3CDTF">2024-04-08T15:33:49Z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0x010100F64E744D72962D448A853E7DC101C7F9</vt:lpwstr>
  </property>
  <property fmtid="{D5CDD505-2E9C-101B-9397-08002B2CF9AE}" pid="3" name="_MarkAsFinal">
    <vt:bool>true</vt:bool>
  </property>
</Properties>
</file>