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589AA-360B-4F77-A279-5B33ACAB1331}" v="2" dt="2022-11-05T13:33:18.569"/>
    <p1510:client id="{78451B65-153C-47C6-8A14-19582B53C954}" v="1" dt="2022-11-05T17:17:56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290589AA-360B-4F77-A279-5B33ACAB1331}"/>
    <pc:docChg chg="custSel modSld">
      <pc:chgData name="Paul St. Laurent" userId="2e46ad51-cb08-4cb1-833f-88978fb9af81" providerId="ADAL" clId="{290589AA-360B-4F77-A279-5B33ACAB1331}" dt="2022-11-05T13:33:18.569" v="6" actId="478"/>
      <pc:docMkLst>
        <pc:docMk/>
      </pc:docMkLst>
      <pc:sldChg chg="delSp modSp mod">
        <pc:chgData name="Paul St. Laurent" userId="2e46ad51-cb08-4cb1-833f-88978fb9af81" providerId="ADAL" clId="{290589AA-360B-4F77-A279-5B33ACAB1331}" dt="2022-11-05T13:33:18.569" v="6" actId="478"/>
        <pc:sldMkLst>
          <pc:docMk/>
          <pc:sldMk cId="1502399229" sldId="270"/>
        </pc:sldMkLst>
        <pc:spChg chg="mod">
          <ac:chgData name="Paul St. Laurent" userId="2e46ad51-cb08-4cb1-833f-88978fb9af81" providerId="ADAL" clId="{290589AA-360B-4F77-A279-5B33ACAB1331}" dt="2022-11-05T02:59:13.347" v="1" actId="6549"/>
          <ac:spMkLst>
            <pc:docMk/>
            <pc:sldMk cId="1502399229" sldId="270"/>
            <ac:spMk id="3" creationId="{3713F02E-6A54-CB4C-88AD-26EED42563D0}"/>
          </ac:spMkLst>
        </pc:spChg>
        <pc:spChg chg="del">
          <ac:chgData name="Paul St. Laurent" userId="2e46ad51-cb08-4cb1-833f-88978fb9af81" providerId="ADAL" clId="{290589AA-360B-4F77-A279-5B33ACAB1331}" dt="2022-11-05T13:33:18.569" v="6" actId="478"/>
          <ac:spMkLst>
            <pc:docMk/>
            <pc:sldMk cId="1502399229" sldId="270"/>
            <ac:spMk id="9" creationId="{678FE5FF-D656-4B1D-81B3-CA00845BEAB7}"/>
          </ac:spMkLst>
        </pc:spChg>
        <pc:spChg chg="mod">
          <ac:chgData name="Paul St. Laurent" userId="2e46ad51-cb08-4cb1-833f-88978fb9af81" providerId="ADAL" clId="{290589AA-360B-4F77-A279-5B33ACAB1331}" dt="2022-11-05T03:00:26.870" v="5" actId="121"/>
          <ac:spMkLst>
            <pc:docMk/>
            <pc:sldMk cId="1502399229" sldId="270"/>
            <ac:spMk id="14" creationId="{AA059832-AD7B-4583-A095-9CC7FBDADDB1}"/>
          </ac:spMkLst>
        </pc:spChg>
      </pc:sldChg>
    </pc:docChg>
  </pc:docChgLst>
  <pc:docChgLst>
    <pc:chgData name="Alice Wolke" userId="d3fc20e8-9f67-4110-b5e7-8648597a3678" providerId="ADAL" clId="{78451B65-153C-47C6-8A14-19582B53C954}"/>
    <pc:docChg chg="undo custSel modSld">
      <pc:chgData name="Alice Wolke" userId="d3fc20e8-9f67-4110-b5e7-8648597a3678" providerId="ADAL" clId="{78451B65-153C-47C6-8A14-19582B53C954}" dt="2022-11-05T17:18:08.972" v="121" actId="13244"/>
      <pc:docMkLst>
        <pc:docMk/>
      </pc:docMkLst>
      <pc:sldChg chg="modSp mod">
        <pc:chgData name="Alice Wolke" userId="d3fc20e8-9f67-4110-b5e7-8648597a3678" providerId="ADAL" clId="{78451B65-153C-47C6-8A14-19582B53C954}" dt="2022-11-05T17:18:08.972" v="121" actId="13244"/>
        <pc:sldMkLst>
          <pc:docMk/>
          <pc:sldMk cId="1502399229" sldId="270"/>
        </pc:sldMkLst>
        <pc:spChg chg="mod ord">
          <ac:chgData name="Alice Wolke" userId="d3fc20e8-9f67-4110-b5e7-8648597a3678" providerId="ADAL" clId="{78451B65-153C-47C6-8A14-19582B53C954}" dt="2022-11-05T16:56:24.532" v="59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78451B65-153C-47C6-8A14-19582B53C954}" dt="2022-11-05T17:17:42.969" v="118" actId="13244"/>
          <ac:spMkLst>
            <pc:docMk/>
            <pc:sldMk cId="1502399229" sldId="270"/>
            <ac:spMk id="12" creationId="{58663572-0ADF-4B2B-8CD3-4B6627A7DE27}"/>
          </ac:spMkLst>
        </pc:spChg>
        <pc:spChg chg="ord">
          <ac:chgData name="Alice Wolke" userId="d3fc20e8-9f67-4110-b5e7-8648597a3678" providerId="ADAL" clId="{78451B65-153C-47C6-8A14-19582B53C954}" dt="2022-11-05T17:18:08.972" v="121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78451B65-153C-47C6-8A14-19582B53C954}" dt="2022-11-05T17:17:56.258" v="119" actId="13244"/>
          <ac:spMkLst>
            <pc:docMk/>
            <pc:sldMk cId="1502399229" sldId="270"/>
            <ac:spMk id="15" creationId="{5B6DE5F2-10B1-4F57-AF1B-B7413BA839D6}"/>
          </ac:spMkLst>
        </pc:spChg>
        <pc:picChg chg="mod ord">
          <ac:chgData name="Alice Wolke" userId="d3fc20e8-9f67-4110-b5e7-8648597a3678" providerId="ADAL" clId="{78451B65-153C-47C6-8A14-19582B53C954}" dt="2022-11-05T17:18:03.965" v="120" actId="13244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  <pc:docChgLst>
    <pc:chgData name="Paul St. Laurent" userId="S::paul.stlaurent@heart.org::2e46ad51-cb08-4cb1-833f-88978fb9af81" providerId="AD" clId="Web-{1CCEE3BE-FAF6-BD5D-1851-155EA7FD1E9D}"/>
    <pc:docChg chg="modSld">
      <pc:chgData name="Paul St. Laurent" userId="S::paul.stlaurent@heart.org::2e46ad51-cb08-4cb1-833f-88978fb9af81" providerId="AD" clId="Web-{1CCEE3BE-FAF6-BD5D-1851-155EA7FD1E9D}" dt="2022-11-04T15:52:24.925" v="12"/>
      <pc:docMkLst>
        <pc:docMk/>
      </pc:docMkLst>
      <pc:sldChg chg="modSp">
        <pc:chgData name="Paul St. Laurent" userId="S::paul.stlaurent@heart.org::2e46ad51-cb08-4cb1-833f-88978fb9af81" providerId="AD" clId="Web-{1CCEE3BE-FAF6-BD5D-1851-155EA7FD1E9D}" dt="2022-11-04T15:52:24.925" v="12"/>
        <pc:sldMkLst>
          <pc:docMk/>
          <pc:sldMk cId="1502399229" sldId="270"/>
        </pc:sldMkLst>
        <pc:spChg chg="mod">
          <ac:chgData name="Paul St. Laurent" userId="S::paul.stlaurent@heart.org::2e46ad51-cb08-4cb1-833f-88978fb9af81" providerId="AD" clId="Web-{1CCEE3BE-FAF6-BD5D-1851-155EA7FD1E9D}" dt="2022-11-04T15:52:20.456" v="6" actId="20577"/>
          <ac:spMkLst>
            <pc:docMk/>
            <pc:sldMk cId="1502399229" sldId="270"/>
            <ac:spMk id="3" creationId="{3713F02E-6A54-CB4C-88AD-26EED42563D0}"/>
          </ac:spMkLst>
        </pc:spChg>
        <pc:graphicFrameChg chg="mod modGraphic">
          <ac:chgData name="Paul St. Laurent" userId="S::paul.stlaurent@heart.org::2e46ad51-cb08-4cb1-833f-88978fb9af81" providerId="AD" clId="Web-{1CCEE3BE-FAF6-BD5D-1851-155EA7FD1E9D}" dt="2022-11-04T15:52:24.925" v="12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title is </a:t>
            </a:r>
            <a:r>
              <a:rPr lang="en-US" err="1"/>
              <a:t>Lub</a:t>
            </a:r>
            <a:r>
              <a:rPr lang="en-US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title is </a:t>
            </a:r>
            <a:r>
              <a:rPr lang="en-US" err="1"/>
              <a:t>Lub</a:t>
            </a:r>
            <a:r>
              <a:rPr lang="en-US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Title is </a:t>
            </a:r>
            <a:r>
              <a:rPr lang="en-US" err="1"/>
              <a:t>Lub</a:t>
            </a:r>
            <a:r>
              <a:rPr lang="en-US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Description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Caption is </a:t>
            </a:r>
            <a:r>
              <a:rPr lang="en-US" err="1"/>
              <a:t>Lub</a:t>
            </a:r>
            <a:r>
              <a:rPr lang="en-US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IS ALL CAPS AT </a:t>
            </a:r>
            <a:br>
              <a:rPr lang="en-US"/>
            </a:br>
            <a:r>
              <a:rPr lang="en-US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Scientific Session | #AHA22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26" y="60918"/>
            <a:ext cx="8296623" cy="6879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PROMINENT: Pemafibrate to Reduce Cardiovascular Outcomes by Reducing Triglycerides in Patients with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2" y="860629"/>
            <a:ext cx="3760154" cy="347719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b="1">
                <a:latin typeface="Arial"/>
                <a:cs typeface="Arial"/>
              </a:rPr>
              <a:t>Purpose</a:t>
            </a:r>
            <a:r>
              <a:rPr lang="en-US">
                <a:latin typeface="Arial"/>
                <a:cs typeface="Arial"/>
              </a:rPr>
              <a:t>: To evaluate if lowering triglyceride levels and improving other lipid levels with pemafibrate would reduce the elevated risk of CVD in patients with type 2 diabetes who were on statins. 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>
                <a:latin typeface="Arial"/>
                <a:cs typeface="Arial"/>
              </a:rPr>
              <a:t>Trial Design</a:t>
            </a:r>
            <a:r>
              <a:rPr lang="en-US">
                <a:latin typeface="Arial"/>
                <a:cs typeface="Arial"/>
              </a:rPr>
              <a:t>: Multinational, double blind RCT (N=10,497). All patients (with type 2 diabetes, mild to moderate hypertriglyceridemia, and with HDL ≤ 40 mg/dl) received standard of care management of CV risk factors, including treatment with high-intensity statins. In addition, patients received either pemafibrate (0.2mg twice daily) or placebo. 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Composite of nonfatal MI, ischemic stroke, coronary revascularization, or CV death.</a:t>
            </a:r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Key Takeaways for the Clinician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In patients with diabetes, mild to moderate hypertriglyceridemia and low levels of HDL, lowering triglycerides with pemafibrate did not lower rates of cardiovascular disease. 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study results calls into question whether TG lowering should be used at all in patients with diabetes who are already on statins.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2" y="4273276"/>
            <a:ext cx="3863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>
                <a:latin typeface="Arial Narrow"/>
              </a:rPr>
              <a:t>Presented by: </a:t>
            </a:r>
            <a:r>
              <a:rPr lang="en-US" sz="800" b="1">
                <a:latin typeface="Calibri"/>
                <a:cs typeface="Calibri"/>
              </a:rPr>
              <a:t>Aruna D Pradhan</a:t>
            </a:r>
            <a:r>
              <a:rPr lang="en-US" sz="800">
                <a:latin typeface="Calibri"/>
                <a:cs typeface="Calibri"/>
              </a:rPr>
              <a:t>, BRIGHAM AND WOMENS HOSPITAL, Boston, MA;</a:t>
            </a:r>
            <a:r>
              <a:rPr lang="en-US" altLang="en-US" sz="800">
                <a:latin typeface="Arial Narrow"/>
              </a:rPr>
              <a:t> Scientific Sessions 2022. © 2022, American Heart Association. All rights reserved.</a:t>
            </a:r>
            <a:endParaRPr lang="en-US" altLang="en-US" sz="800">
              <a:latin typeface="Arial Narrow" panose="020B0606020202030204" pitchFamily="34" charset="0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5494149" y="4477243"/>
            <a:ext cx="3386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39677"/>
              </p:ext>
            </p:extLst>
          </p:nvPr>
        </p:nvGraphicFramePr>
        <p:xfrm>
          <a:off x="3927738" y="773410"/>
          <a:ext cx="4953198" cy="366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365">
                <a:tc>
                  <a:txBody>
                    <a:bodyPr/>
                    <a:lstStyle/>
                    <a:p>
                      <a:endParaRPr 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 5257)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Pemafibrate</a:t>
                      </a:r>
                    </a:p>
                    <a:p>
                      <a:pPr algn="ctr"/>
                      <a:r>
                        <a:rPr lang="en-U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 5240) 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</a:p>
                    <a:p>
                      <a:pPr algn="ctr"/>
                      <a:r>
                        <a:rPr lang="en-U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Composite Endpoint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(0.91-1.15)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0.67</a:t>
                      </a:r>
                    </a:p>
                    <a:p>
                      <a:pPr algn="ctr"/>
                      <a:endParaRPr 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777">
                <a:tc>
                  <a:txBody>
                    <a:bodyPr/>
                    <a:lstStyle/>
                    <a:p>
                      <a:r>
                        <a:rPr lang="en-US" sz="900" b="0" u="sng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58">
                <a:tc>
                  <a:txBody>
                    <a:bodyPr/>
                    <a:lstStyle/>
                    <a:p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Nonfatal MI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1.16</a:t>
                      </a:r>
                    </a:p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(0.95-1.42)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12917"/>
                  </a:ext>
                </a:extLst>
              </a:tr>
              <a:tr h="373058">
                <a:tc>
                  <a:txBody>
                    <a:bodyPr/>
                    <a:lstStyle/>
                    <a:p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Nonfatal Ischemic Stroke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 </a:t>
                      </a:r>
                    </a:p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(0.69-1.21)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60381"/>
                  </a:ext>
                </a:extLst>
              </a:tr>
              <a:tr h="373058">
                <a:tc>
                  <a:txBody>
                    <a:bodyPr/>
                    <a:lstStyle/>
                    <a:p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Coronary revascularization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0.98 </a:t>
                      </a:r>
                    </a:p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(0.84-1.13)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965687"/>
                  </a:ext>
                </a:extLst>
              </a:tr>
              <a:tr h="279644">
                <a:tc>
                  <a:txBody>
                    <a:bodyPr/>
                    <a:lstStyle/>
                    <a:p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 from CV causes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/>
                          <a:cs typeface="Arial"/>
                        </a:rPr>
                        <a:t>1.00 </a:t>
                      </a:r>
                      <a:endParaRPr 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>
                          <a:latin typeface="Arial"/>
                          <a:cs typeface="Arial"/>
                        </a:rPr>
                        <a:t>(0.79-1.28)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993696"/>
                  </a:ext>
                </a:extLst>
              </a:tr>
              <a:tr h="10777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Although levels of TG, VLDL cholesterol, Apo C-III and remnant cholesterol were 26-28% lower in the </a:t>
                      </a:r>
                      <a:r>
                        <a:rPr lang="en-US" sz="1050" b="0" kern="120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pemafibrate</a:t>
                      </a: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group, the incidence of CV events was not lower compared to the placebo group.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The overall incidence of serious adverse events did not differ significantly between the groups, but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pemafibrate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was associated with a higher incidence of adverse renal events and VTE and lower incidence of NAFLD.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3" name="Picture 12" descr="Scientific Sessions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43C61D-9328-4771-8E44-380161AB88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F671EF-ECC5-41E3-B728-61A7F73287E9}">
  <ds:schemaRefs>
    <ds:schemaRef ds:uri="0da055a4-b6ec-4bb6-a3de-4e050d793ca6"/>
    <ds:schemaRef ds:uri="5f954091-2455-4b8c-90bc-f231fbff24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785686-A8DD-4C75-8FDE-CF5BB41381CC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377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PROMINENT: Pemafibrate to Reduce Cardiovascular Outcomes by Reducing Triglycerides in Patients with Diabetes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</cp:revision>
  <dcterms:created xsi:type="dcterms:W3CDTF">2020-08-20T15:39:54Z</dcterms:created>
  <dcterms:modified xsi:type="dcterms:W3CDTF">2022-11-05T17:18:13Z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ExtendedDescription">
    <vt:lpwstr/>
  </property>
  <property fmtid="{D5CDD505-2E9C-101B-9397-08002B2CF9AE}" pid="4" name="MediaServiceImageTags">
    <vt:lpwstr/>
  </property>
</Properties>
</file>