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4"/>
  </p:notesMasterIdLst>
  <p:sldIdLst>
    <p:sldId id="308" r:id="rId5"/>
    <p:sldId id="919" r:id="rId6"/>
    <p:sldId id="921" r:id="rId7"/>
    <p:sldId id="931" r:id="rId8"/>
    <p:sldId id="932" r:id="rId9"/>
    <p:sldId id="933" r:id="rId10"/>
    <p:sldId id="934" r:id="rId11"/>
    <p:sldId id="935" r:id="rId12"/>
    <p:sldId id="936" r:id="rId13"/>
    <p:sldId id="937" r:id="rId14"/>
    <p:sldId id="938" r:id="rId15"/>
    <p:sldId id="939" r:id="rId16"/>
    <p:sldId id="940" r:id="rId17"/>
    <p:sldId id="941" r:id="rId18"/>
    <p:sldId id="942" r:id="rId19"/>
    <p:sldId id="943" r:id="rId20"/>
    <p:sldId id="944" r:id="rId21"/>
    <p:sldId id="960" r:id="rId22"/>
    <p:sldId id="959" r:id="rId23"/>
    <p:sldId id="948" r:id="rId24"/>
    <p:sldId id="949" r:id="rId25"/>
    <p:sldId id="950" r:id="rId26"/>
    <p:sldId id="951" r:id="rId27"/>
    <p:sldId id="952" r:id="rId28"/>
    <p:sldId id="953" r:id="rId29"/>
    <p:sldId id="954" r:id="rId30"/>
    <p:sldId id="955" r:id="rId31"/>
    <p:sldId id="958" r:id="rId32"/>
    <p:sldId id="9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A34"/>
    <a:srgbClr val="02224D"/>
    <a:srgbClr val="002E66"/>
    <a:srgbClr val="F4F4F4"/>
    <a:srgbClr val="044488"/>
    <a:srgbClr val="0A5AA5"/>
    <a:srgbClr val="0C7ABB"/>
    <a:srgbClr val="1F95C9"/>
    <a:srgbClr val="FFFFFF"/>
    <a:srgbClr val="4FB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20" autoAdjust="0"/>
  </p:normalViewPr>
  <p:slideViewPr>
    <p:cSldViewPr snapToGrid="0">
      <p:cViewPr varScale="1">
        <p:scale>
          <a:sx n="92" d="100"/>
          <a:sy n="92" d="100"/>
        </p:scale>
        <p:origin x="64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7242FBE6-DC92-4580-9BFC-0EA9075398FF}"/>
    <pc:docChg chg="modSld">
      <pc:chgData name="Gwendolyn Reyna" userId="0492242f-5314-4750-ad50-640a4fe02908" providerId="ADAL" clId="{7242FBE6-DC92-4580-9BFC-0EA9075398FF}" dt="2023-10-07T14:22:38.332" v="4" actId="1076"/>
      <pc:docMkLst>
        <pc:docMk/>
      </pc:docMkLst>
      <pc:sldChg chg="modSp mod">
        <pc:chgData name="Gwendolyn Reyna" userId="0492242f-5314-4750-ad50-640a4fe02908" providerId="ADAL" clId="{7242FBE6-DC92-4580-9BFC-0EA9075398FF}" dt="2023-10-07T14:22:38.332" v="4" actId="1076"/>
        <pc:sldMkLst>
          <pc:docMk/>
          <pc:sldMk cId="1362350234" sldId="959"/>
        </pc:sldMkLst>
        <pc:spChg chg="mod">
          <ac:chgData name="Gwendolyn Reyna" userId="0492242f-5314-4750-ad50-640a4fe02908" providerId="ADAL" clId="{7242FBE6-DC92-4580-9BFC-0EA9075398FF}" dt="2023-10-07T14:22:38.332" v="4" actId="1076"/>
          <ac:spMkLst>
            <pc:docMk/>
            <pc:sldMk cId="1362350234" sldId="959"/>
            <ac:spMk id="5" creationId="{EB2D7FC5-B31D-CAC8-A182-97F890B9EEC5}"/>
          </ac:spMkLst>
        </pc:spChg>
      </pc:sldChg>
      <pc:sldChg chg="modSp mod">
        <pc:chgData name="Gwendolyn Reyna" userId="0492242f-5314-4750-ad50-640a4fe02908" providerId="ADAL" clId="{7242FBE6-DC92-4580-9BFC-0EA9075398FF}" dt="2023-10-07T14:02:51.020" v="2" actId="1076"/>
        <pc:sldMkLst>
          <pc:docMk/>
          <pc:sldMk cId="2929917608" sldId="960"/>
        </pc:sldMkLst>
        <pc:spChg chg="mod">
          <ac:chgData name="Gwendolyn Reyna" userId="0492242f-5314-4750-ad50-640a4fe02908" providerId="ADAL" clId="{7242FBE6-DC92-4580-9BFC-0EA9075398FF}" dt="2023-10-07T14:02:51.020" v="2" actId="1076"/>
          <ac:spMkLst>
            <pc:docMk/>
            <pc:sldMk cId="2929917608" sldId="960"/>
            <ac:spMk id="5" creationId="{67698463-DDFF-B04B-C3A6-428392E65B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273006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358504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a:p>
        </p:txBody>
      </p:sp>
    </p:spTree>
    <p:extLst>
      <p:ext uri="{BB962C8B-B14F-4D97-AF65-F5344CB8AC3E}">
        <p14:creationId xmlns:p14="http://schemas.microsoft.com/office/powerpoint/2010/main" val="163335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30059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3674508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a:p>
        </p:txBody>
      </p:sp>
    </p:spTree>
    <p:extLst>
      <p:ext uri="{BB962C8B-B14F-4D97-AF65-F5344CB8AC3E}">
        <p14:creationId xmlns:p14="http://schemas.microsoft.com/office/powerpoint/2010/main" val="116109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a:p>
        </p:txBody>
      </p:sp>
    </p:spTree>
    <p:extLst>
      <p:ext uri="{BB962C8B-B14F-4D97-AF65-F5344CB8AC3E}">
        <p14:creationId xmlns:p14="http://schemas.microsoft.com/office/powerpoint/2010/main" val="20898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20</a:t>
            </a:fld>
            <a:endParaRPr lang="en-US"/>
          </a:p>
        </p:txBody>
      </p:sp>
    </p:spTree>
    <p:extLst>
      <p:ext uri="{BB962C8B-B14F-4D97-AF65-F5344CB8AC3E}">
        <p14:creationId xmlns:p14="http://schemas.microsoft.com/office/powerpoint/2010/main" val="320649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21</a:t>
            </a:fld>
            <a:endParaRPr lang="en-US"/>
          </a:p>
        </p:txBody>
      </p:sp>
    </p:spTree>
    <p:extLst>
      <p:ext uri="{BB962C8B-B14F-4D97-AF65-F5344CB8AC3E}">
        <p14:creationId xmlns:p14="http://schemas.microsoft.com/office/powerpoint/2010/main" val="345848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a:p>
        </p:txBody>
      </p:sp>
    </p:spTree>
    <p:extLst>
      <p:ext uri="{BB962C8B-B14F-4D97-AF65-F5344CB8AC3E}">
        <p14:creationId xmlns:p14="http://schemas.microsoft.com/office/powerpoint/2010/main" val="408713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09474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a:p>
        </p:txBody>
      </p:sp>
    </p:spTree>
    <p:extLst>
      <p:ext uri="{BB962C8B-B14F-4D97-AF65-F5344CB8AC3E}">
        <p14:creationId xmlns:p14="http://schemas.microsoft.com/office/powerpoint/2010/main" val="3040849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a:p>
        </p:txBody>
      </p:sp>
    </p:spTree>
    <p:extLst>
      <p:ext uri="{BB962C8B-B14F-4D97-AF65-F5344CB8AC3E}">
        <p14:creationId xmlns:p14="http://schemas.microsoft.com/office/powerpoint/2010/main" val="152385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25</a:t>
            </a:fld>
            <a:endParaRPr lang="en-US"/>
          </a:p>
        </p:txBody>
      </p:sp>
    </p:spTree>
    <p:extLst>
      <p:ext uri="{BB962C8B-B14F-4D97-AF65-F5344CB8AC3E}">
        <p14:creationId xmlns:p14="http://schemas.microsoft.com/office/powerpoint/2010/main" val="58077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26</a:t>
            </a:fld>
            <a:endParaRPr lang="en-US"/>
          </a:p>
        </p:txBody>
      </p:sp>
    </p:spTree>
    <p:extLst>
      <p:ext uri="{BB962C8B-B14F-4D97-AF65-F5344CB8AC3E}">
        <p14:creationId xmlns:p14="http://schemas.microsoft.com/office/powerpoint/2010/main" val="3047526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a:p>
        </p:txBody>
      </p:sp>
    </p:spTree>
    <p:extLst>
      <p:ext uri="{BB962C8B-B14F-4D97-AF65-F5344CB8AC3E}">
        <p14:creationId xmlns:p14="http://schemas.microsoft.com/office/powerpoint/2010/main" val="106856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a:p>
        </p:txBody>
      </p:sp>
    </p:spTree>
    <p:extLst>
      <p:ext uri="{BB962C8B-B14F-4D97-AF65-F5344CB8AC3E}">
        <p14:creationId xmlns:p14="http://schemas.microsoft.com/office/powerpoint/2010/main" val="2979218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29</a:t>
            </a:fld>
            <a:endParaRPr lang="en-US"/>
          </a:p>
        </p:txBody>
      </p:sp>
    </p:spTree>
    <p:extLst>
      <p:ext uri="{BB962C8B-B14F-4D97-AF65-F5344CB8AC3E}">
        <p14:creationId xmlns:p14="http://schemas.microsoft.com/office/powerpoint/2010/main" val="340903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49121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141864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322638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343018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34222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51293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11</a:t>
            </a:fld>
            <a:endParaRPr lang="en-US"/>
          </a:p>
        </p:txBody>
      </p:sp>
    </p:spTree>
    <p:extLst>
      <p:ext uri="{BB962C8B-B14F-4D97-AF65-F5344CB8AC3E}">
        <p14:creationId xmlns:p14="http://schemas.microsoft.com/office/powerpoint/2010/main" val="163258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142" y="143"/>
            <a:ext cx="12179300" cy="6857713"/>
          </a:xfrm>
          <a:prstGeom prst="rect">
            <a:avLst/>
          </a:prstGeom>
          <a:ln>
            <a:noFill/>
          </a:ln>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894888"/>
            <a:ext cx="10515600" cy="271939"/>
          </a:xfrm>
        </p:spPr>
        <p:txBody>
          <a:bodyPr lIns="0">
            <a:noAutofit/>
          </a:bodyPr>
          <a:lstStyle>
            <a:lvl1pPr algn="ctr">
              <a:buNone/>
              <a:defRPr sz="11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745569" y="6333258"/>
            <a:ext cx="6700863"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Cardiovascular-Kidney-Metabolic Health: A Presidential Advisory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a:p>
            <a:pPr algn="ctr">
              <a:buClr>
                <a:srgbClr val="000000"/>
              </a:buClr>
              <a:defRPr/>
            </a:pPr>
            <a:endParaRPr lang="en-US" sz="900" kern="0" dirty="0">
              <a:solidFill>
                <a:schemeClr val="tx1">
                  <a:lumMod val="50000"/>
                  <a:lumOff val="50000"/>
                </a:schemeClr>
              </a:solidFill>
              <a:latin typeface="Lub Dub Condensed" panose="020B0506030403020204" pitchFamily="34" charset="0"/>
              <a:cs typeface="Arial"/>
            </a:endParaRPr>
          </a:p>
        </p:txBody>
      </p:sp>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png"/><Relationship Id="rId15" Type="http://schemas.openxmlformats.org/officeDocument/2006/relationships/image" Target="../media/image44.svg"/><Relationship Id="rId10" Type="http://schemas.openxmlformats.org/officeDocument/2006/relationships/image" Target="../media/image39.png"/><Relationship Id="rId4" Type="http://schemas.microsoft.com/office/2007/relationships/hdphoto" Target="../media/hdphoto1.wdp"/><Relationship Id="rId9" Type="http://schemas.openxmlformats.org/officeDocument/2006/relationships/image" Target="../media/image38.png"/><Relationship Id="rId1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2.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7.pn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43.png"/><Relationship Id="rId18" Type="http://schemas.openxmlformats.org/officeDocument/2006/relationships/image" Target="../media/image69.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5.svg"/><Relationship Id="rId17" Type="http://schemas.openxmlformats.org/officeDocument/2006/relationships/image" Target="../media/image68.png"/><Relationship Id="rId2" Type="http://schemas.openxmlformats.org/officeDocument/2006/relationships/notesSlide" Target="../notesSlides/notesSlide26.xml"/><Relationship Id="rId16" Type="http://schemas.openxmlformats.org/officeDocument/2006/relationships/image" Target="../media/image67.svg"/><Relationship Id="rId20" Type="http://schemas.openxmlformats.org/officeDocument/2006/relationships/image" Target="../media/image71.svg"/><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image" Target="../media/image64.png"/><Relationship Id="rId5" Type="http://schemas.openxmlformats.org/officeDocument/2006/relationships/image" Target="../media/image60.png"/><Relationship Id="rId15" Type="http://schemas.openxmlformats.org/officeDocument/2006/relationships/image" Target="../media/image66.png"/><Relationship Id="rId10" Type="http://schemas.openxmlformats.org/officeDocument/2006/relationships/image" Target="../media/image42.svg"/><Relationship Id="rId19" Type="http://schemas.openxmlformats.org/officeDocument/2006/relationships/image" Target="../media/image70.png"/><Relationship Id="rId4" Type="http://schemas.openxmlformats.org/officeDocument/2006/relationships/image" Target="../media/image59.svg"/><Relationship Id="rId9" Type="http://schemas.openxmlformats.org/officeDocument/2006/relationships/image" Target="../media/image41.png"/><Relationship Id="rId14" Type="http://schemas.openxmlformats.org/officeDocument/2006/relationships/image" Target="../media/image44.sv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028930" y="1261068"/>
            <a:ext cx="9144000" cy="1998099"/>
          </a:xfrm>
        </p:spPr>
        <p:txBody>
          <a:bodyPr/>
          <a:lstStyle/>
          <a:p>
            <a:r>
              <a:rPr lang="en-US" sz="4800" dirty="0"/>
              <a:t>Cardiovascular-Kidney-Metabolic Health:</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676293" y="3598834"/>
            <a:ext cx="8713295" cy="1484644"/>
          </a:xfrm>
        </p:spPr>
        <p:txBody>
          <a:bodyPr>
            <a:normAutofit/>
          </a:bodyPr>
          <a:lstStyle/>
          <a:p>
            <a:pPr>
              <a:lnSpc>
                <a:spcPct val="110000"/>
              </a:lnSpc>
              <a:spcBef>
                <a:spcPts val="0"/>
              </a:spcBef>
            </a:pPr>
            <a:r>
              <a:rPr lang="en-US" sz="3200" dirty="0">
                <a:latin typeface="Lub Dub Bold" panose="020B0803030403020204" pitchFamily="34" charset="0"/>
              </a:rPr>
              <a:t>A 2023 Presidential Advisory From the AHA</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Stage 4: Clinical CVD in CKM</a:t>
            </a:r>
            <a:r>
              <a:rPr lang="en-US" sz="2400" b="0" i="0" dirty="0">
                <a:solidFill>
                  <a:srgbClr val="C00000"/>
                </a:solidFill>
                <a:effectLst/>
                <a:latin typeface="Lub Dub Heavy" panose="020B0903030403020204" pitchFamily="34" charset="0"/>
              </a:rPr>
              <a:t>​ ​</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5517222" y="1900722"/>
            <a:ext cx="5301466" cy="3816429"/>
          </a:xfrm>
          <a:prstGeom prst="rect">
            <a:avLst/>
          </a:prstGeom>
          <a:noFill/>
        </p:spPr>
        <p:txBody>
          <a:bodyPr wrap="square" rtlCol="0">
            <a:spAutoFit/>
          </a:bodyPr>
          <a:lstStyle/>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Clinical CVD with excess/dysfunctional adiposity, other metabolic risk factors and/or CKD​</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Bold" panose="020B0803030403020204" pitchFamily="34" charset="0"/>
              </a:rPr>
              <a:t>Stage 4a: </a:t>
            </a:r>
            <a:r>
              <a:rPr lang="en-US" sz="2000" dirty="0">
                <a:latin typeface="Lub Dub Medium" panose="020B0603030403020204" pitchFamily="34" charset="0"/>
              </a:rPr>
              <a:t>no kidney failure </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Bold" panose="020B0803030403020204" pitchFamily="34" charset="0"/>
              </a:rPr>
              <a:t>Stage 4b: </a:t>
            </a:r>
            <a:r>
              <a:rPr lang="en-US" sz="2000" dirty="0">
                <a:latin typeface="Lub Dub Medium" panose="020B0603030403020204" pitchFamily="34" charset="0"/>
              </a:rPr>
              <a:t>kidney failure present</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Management for CVD influenced by other CKM Syndrome conditions​ present</a:t>
            </a:r>
          </a:p>
          <a:p>
            <a:pPr marL="228600" indent="-228600" fontAlgn="base">
              <a:lnSpc>
                <a:spcPct val="90000"/>
              </a:lnSpc>
              <a:spcAft>
                <a:spcPts val="2400"/>
              </a:spcAft>
              <a:buClr>
                <a:srgbClr val="CF2429"/>
              </a:buClr>
              <a:buFont typeface="Lub Dub Bold" panose="020B0803030403020204" pitchFamily="34" charset="0"/>
              <a:buChar char="»"/>
            </a:pPr>
            <a:endParaRPr lang="en-US" sz="2000" dirty="0">
              <a:latin typeface="Lub Dub Medium" panose="020B0603030403020204" pitchFamily="34" charset="0"/>
            </a:endParaRP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err="1"/>
              <a:t>Afib</a:t>
            </a:r>
            <a:r>
              <a:rPr lang="en-US" dirty="0"/>
              <a:t> indicates atrial fibrillation; CHD, coronary heart disease; CKD, chronic kidney disease: CKM, cardiovascular-kidney-metabolic; </a:t>
            </a:r>
            <a:br>
              <a:rPr lang="en-US" dirty="0"/>
            </a:br>
            <a:r>
              <a:rPr lang="en-US" dirty="0"/>
              <a:t>CVD, cardiovascular disease; HF, heart failure; and PAD, peripheral artery disease.</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grpSp>
        <p:nvGrpSpPr>
          <p:cNvPr id="16" name="Group 15">
            <a:extLst>
              <a:ext uri="{FF2B5EF4-FFF2-40B4-BE49-F238E27FC236}">
                <a16:creationId xmlns:a16="http://schemas.microsoft.com/office/drawing/2014/main" id="{3131FEF3-BBE3-5466-4B57-FEE1DE8BA76C}"/>
              </a:ext>
              <a:ext uri="{C183D7F6-B498-43B3-948B-1728B52AA6E4}">
                <adec:decorative xmlns:adec="http://schemas.microsoft.com/office/drawing/2017/decorative" val="1"/>
              </a:ext>
            </a:extLst>
          </p:cNvPr>
          <p:cNvGrpSpPr/>
          <p:nvPr/>
        </p:nvGrpSpPr>
        <p:grpSpPr>
          <a:xfrm>
            <a:off x="595901" y="1493731"/>
            <a:ext cx="4510355" cy="4293587"/>
            <a:chOff x="0" y="795088"/>
            <a:chExt cx="5318126" cy="5062537"/>
          </a:xfrm>
        </p:grpSpPr>
        <p:sp>
          <p:nvSpPr>
            <p:cNvPr id="10" name="Oval 9">
              <a:extLst>
                <a:ext uri="{FF2B5EF4-FFF2-40B4-BE49-F238E27FC236}">
                  <a16:creationId xmlns:a16="http://schemas.microsoft.com/office/drawing/2014/main" id="{966BC53A-4959-0B17-E09C-BF4A6EA314D3}"/>
                </a:ext>
              </a:extLst>
            </p:cNvPr>
            <p:cNvSpPr/>
            <p:nvPr/>
          </p:nvSpPr>
          <p:spPr bwMode="auto">
            <a:xfrm>
              <a:off x="501607" y="1209559"/>
              <a:ext cx="4295610" cy="4295609"/>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endParaRPr>
            </a:p>
          </p:txBody>
        </p:sp>
        <p:sp>
          <p:nvSpPr>
            <p:cNvPr id="11" name="Freeform 9">
              <a:extLst>
                <a:ext uri="{FF2B5EF4-FFF2-40B4-BE49-F238E27FC236}">
                  <a16:creationId xmlns:a16="http://schemas.microsoft.com/office/drawing/2014/main" id="{FBC3B2D4-9C8A-3B6B-40E4-6D8EE36FD698}"/>
                </a:ext>
              </a:extLst>
            </p:cNvPr>
            <p:cNvSpPr>
              <a:spLocks/>
            </p:cNvSpPr>
            <p:nvPr/>
          </p:nvSpPr>
          <p:spPr bwMode="auto">
            <a:xfrm>
              <a:off x="2771774" y="3955800"/>
              <a:ext cx="1897062" cy="1901825"/>
            </a:xfrm>
            <a:custGeom>
              <a:avLst/>
              <a:gdLst/>
              <a:ahLst/>
              <a:cxnLst>
                <a:cxn ang="0">
                  <a:pos x="384" y="434"/>
                </a:cxn>
                <a:cxn ang="0">
                  <a:pos x="72" y="385"/>
                </a:cxn>
                <a:cxn ang="0">
                  <a:pos x="122" y="73"/>
                </a:cxn>
                <a:cxn ang="0">
                  <a:pos x="434" y="122"/>
                </a:cxn>
                <a:cxn ang="0">
                  <a:pos x="384" y="434"/>
                </a:cxn>
              </a:cxnLst>
              <a:rect l="0" t="0" r="r" b="b"/>
              <a:pathLst>
                <a:path w="506" h="507">
                  <a:moveTo>
                    <a:pt x="384" y="434"/>
                  </a:moveTo>
                  <a:cubicBezTo>
                    <a:pt x="284" y="507"/>
                    <a:pt x="145" y="485"/>
                    <a:pt x="72" y="385"/>
                  </a:cubicBezTo>
                  <a:cubicBezTo>
                    <a:pt x="0" y="285"/>
                    <a:pt x="22" y="145"/>
                    <a:pt x="122" y="73"/>
                  </a:cubicBezTo>
                  <a:cubicBezTo>
                    <a:pt x="221" y="0"/>
                    <a:pt x="361" y="22"/>
                    <a:pt x="434" y="122"/>
                  </a:cubicBezTo>
                  <a:cubicBezTo>
                    <a:pt x="506" y="222"/>
                    <a:pt x="484" y="362"/>
                    <a:pt x="384" y="434"/>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2" name="Freeform 10">
              <a:extLst>
                <a:ext uri="{FF2B5EF4-FFF2-40B4-BE49-F238E27FC236}">
                  <a16:creationId xmlns:a16="http://schemas.microsoft.com/office/drawing/2014/main" id="{BC430B30-D6E2-2031-C072-2FC4C86BCF5C}"/>
                </a:ext>
              </a:extLst>
            </p:cNvPr>
            <p:cNvSpPr>
              <a:spLocks/>
            </p:cNvSpPr>
            <p:nvPr/>
          </p:nvSpPr>
          <p:spPr bwMode="auto">
            <a:xfrm>
              <a:off x="3435351" y="1946025"/>
              <a:ext cx="1882775" cy="1882775"/>
            </a:xfrm>
            <a:custGeom>
              <a:avLst/>
              <a:gdLst/>
              <a:ahLst/>
              <a:cxnLst>
                <a:cxn ang="0">
                  <a:pos x="463" y="182"/>
                </a:cxn>
                <a:cxn ang="0">
                  <a:pos x="320" y="464"/>
                </a:cxn>
                <a:cxn ang="0">
                  <a:pos x="38" y="320"/>
                </a:cxn>
                <a:cxn ang="0">
                  <a:pos x="182" y="39"/>
                </a:cxn>
                <a:cxn ang="0">
                  <a:pos x="463" y="182"/>
                </a:cxn>
              </a:cxnLst>
              <a:rect l="0" t="0" r="r" b="b"/>
              <a:pathLst>
                <a:path w="502" h="502">
                  <a:moveTo>
                    <a:pt x="463" y="182"/>
                  </a:moveTo>
                  <a:cubicBezTo>
                    <a:pt x="502" y="299"/>
                    <a:pt x="437" y="425"/>
                    <a:pt x="320" y="464"/>
                  </a:cubicBezTo>
                  <a:cubicBezTo>
                    <a:pt x="203" y="502"/>
                    <a:pt x="76" y="437"/>
                    <a:pt x="38" y="320"/>
                  </a:cubicBezTo>
                  <a:cubicBezTo>
                    <a:pt x="0" y="203"/>
                    <a:pt x="64" y="77"/>
                    <a:pt x="182" y="39"/>
                  </a:cubicBezTo>
                  <a:cubicBezTo>
                    <a:pt x="299" y="0"/>
                    <a:pt x="425" y="65"/>
                    <a:pt x="463" y="182"/>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3" name="Freeform 7">
              <a:extLst>
                <a:ext uri="{FF2B5EF4-FFF2-40B4-BE49-F238E27FC236}">
                  <a16:creationId xmlns:a16="http://schemas.microsoft.com/office/drawing/2014/main" id="{AA5D8CAA-1DEF-04F8-82D3-5FBB8DE3A45B}"/>
                </a:ext>
              </a:extLst>
            </p:cNvPr>
            <p:cNvSpPr>
              <a:spLocks/>
            </p:cNvSpPr>
            <p:nvPr/>
          </p:nvSpPr>
          <p:spPr bwMode="auto">
            <a:xfrm>
              <a:off x="0" y="1946025"/>
              <a:ext cx="1879600" cy="1882775"/>
            </a:xfrm>
            <a:custGeom>
              <a:avLst/>
              <a:gdLst/>
              <a:ahLst/>
              <a:cxnLst>
                <a:cxn ang="0">
                  <a:pos x="38" y="182"/>
                </a:cxn>
                <a:cxn ang="0">
                  <a:pos x="320" y="39"/>
                </a:cxn>
                <a:cxn ang="0">
                  <a:pos x="463" y="320"/>
                </a:cxn>
                <a:cxn ang="0">
                  <a:pos x="182" y="464"/>
                </a:cxn>
                <a:cxn ang="0">
                  <a:pos x="38" y="182"/>
                </a:cxn>
              </a:cxnLst>
              <a:rect l="0" t="0" r="r" b="b"/>
              <a:pathLst>
                <a:path w="501" h="502">
                  <a:moveTo>
                    <a:pt x="38" y="182"/>
                  </a:moveTo>
                  <a:cubicBezTo>
                    <a:pt x="76" y="65"/>
                    <a:pt x="202" y="0"/>
                    <a:pt x="320" y="39"/>
                  </a:cubicBezTo>
                  <a:cubicBezTo>
                    <a:pt x="437" y="77"/>
                    <a:pt x="501" y="203"/>
                    <a:pt x="463" y="320"/>
                  </a:cubicBezTo>
                  <a:cubicBezTo>
                    <a:pt x="425" y="437"/>
                    <a:pt x="299" y="502"/>
                    <a:pt x="182" y="464"/>
                  </a:cubicBezTo>
                  <a:cubicBezTo>
                    <a:pt x="64" y="425"/>
                    <a:pt x="0" y="299"/>
                    <a:pt x="38" y="182"/>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4" name="Freeform 8">
              <a:extLst>
                <a:ext uri="{FF2B5EF4-FFF2-40B4-BE49-F238E27FC236}">
                  <a16:creationId xmlns:a16="http://schemas.microsoft.com/office/drawing/2014/main" id="{96926E4D-EBBB-26D9-87D4-181BC44A9E87}"/>
                </a:ext>
              </a:extLst>
            </p:cNvPr>
            <p:cNvSpPr>
              <a:spLocks/>
            </p:cNvSpPr>
            <p:nvPr/>
          </p:nvSpPr>
          <p:spPr bwMode="auto">
            <a:xfrm>
              <a:off x="646112" y="3955800"/>
              <a:ext cx="1900238" cy="1901825"/>
            </a:xfrm>
            <a:custGeom>
              <a:avLst/>
              <a:gdLst/>
              <a:ahLst/>
              <a:cxnLst>
                <a:cxn ang="0">
                  <a:pos x="122" y="434"/>
                </a:cxn>
                <a:cxn ang="0">
                  <a:pos x="73" y="122"/>
                </a:cxn>
                <a:cxn ang="0">
                  <a:pos x="385" y="73"/>
                </a:cxn>
                <a:cxn ang="0">
                  <a:pos x="434" y="385"/>
                </a:cxn>
                <a:cxn ang="0">
                  <a:pos x="122" y="434"/>
                </a:cxn>
              </a:cxnLst>
              <a:rect l="0" t="0" r="r" b="b"/>
              <a:pathLst>
                <a:path w="507" h="507">
                  <a:moveTo>
                    <a:pt x="122" y="434"/>
                  </a:moveTo>
                  <a:cubicBezTo>
                    <a:pt x="22" y="362"/>
                    <a:pt x="0" y="222"/>
                    <a:pt x="73" y="122"/>
                  </a:cubicBezTo>
                  <a:cubicBezTo>
                    <a:pt x="145" y="22"/>
                    <a:pt x="285" y="0"/>
                    <a:pt x="385" y="73"/>
                  </a:cubicBezTo>
                  <a:cubicBezTo>
                    <a:pt x="485" y="145"/>
                    <a:pt x="507" y="285"/>
                    <a:pt x="434" y="385"/>
                  </a:cubicBezTo>
                  <a:cubicBezTo>
                    <a:pt x="362" y="485"/>
                    <a:pt x="222" y="507"/>
                    <a:pt x="122" y="434"/>
                  </a:cubicBezTo>
                  <a:close/>
                </a:path>
              </a:pathLst>
            </a:cu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15" name="Oval 10">
              <a:extLst>
                <a:ext uri="{FF2B5EF4-FFF2-40B4-BE49-F238E27FC236}">
                  <a16:creationId xmlns:a16="http://schemas.microsoft.com/office/drawing/2014/main" id="{FE433EFC-A9F2-8A22-E23C-B32B3FDC983A}"/>
                </a:ext>
              </a:extLst>
            </p:cNvPr>
            <p:cNvSpPr>
              <a:spLocks noChangeArrowheads="1"/>
            </p:cNvSpPr>
            <p:nvPr/>
          </p:nvSpPr>
          <p:spPr bwMode="auto">
            <a:xfrm>
              <a:off x="1819274" y="795088"/>
              <a:ext cx="1676400" cy="1674812"/>
            </a:xfrm>
            <a:prstGeom prst="ellipse">
              <a:avLst/>
            </a:prstGeom>
            <a:solidFill>
              <a:srgbClr val="AC1A1F"/>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grpSp>
      <p:sp>
        <p:nvSpPr>
          <p:cNvPr id="18" name="TextBox 17">
            <a:extLst>
              <a:ext uri="{FF2B5EF4-FFF2-40B4-BE49-F238E27FC236}">
                <a16:creationId xmlns:a16="http://schemas.microsoft.com/office/drawing/2014/main" id="{690DB5BE-19DD-6F36-AB01-57D0EB74CBFF}"/>
              </a:ext>
              <a:ext uri="{C183D7F6-B498-43B3-948B-1728B52AA6E4}">
                <adec:decorative xmlns:adec="http://schemas.microsoft.com/office/drawing/2017/decorative" val="1"/>
              </a:ext>
            </a:extLst>
          </p:cNvPr>
          <p:cNvSpPr txBox="1"/>
          <p:nvPr/>
        </p:nvSpPr>
        <p:spPr>
          <a:xfrm>
            <a:off x="3809143" y="357567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HF</a:t>
            </a:r>
            <a:endParaRPr lang="en-US" sz="2400" b="1" dirty="0">
              <a:solidFill>
                <a:schemeClr val="bg1"/>
              </a:solidFill>
              <a:latin typeface="Lub Dub Condensed" panose="020B0506030403020204" pitchFamily="34" charset="0"/>
            </a:endParaRPr>
          </a:p>
        </p:txBody>
      </p:sp>
      <p:sp>
        <p:nvSpPr>
          <p:cNvPr id="19" name="TextBox 18">
            <a:extLst>
              <a:ext uri="{FF2B5EF4-FFF2-40B4-BE49-F238E27FC236}">
                <a16:creationId xmlns:a16="http://schemas.microsoft.com/office/drawing/2014/main" id="{308B47C9-EA34-0747-957E-F6602EE92722}"/>
              </a:ext>
              <a:ext uri="{C183D7F6-B498-43B3-948B-1728B52AA6E4}">
                <adec:decorative xmlns:adec="http://schemas.microsoft.com/office/drawing/2017/decorative" val="1"/>
              </a:ext>
            </a:extLst>
          </p:cNvPr>
          <p:cNvSpPr txBox="1"/>
          <p:nvPr/>
        </p:nvSpPr>
        <p:spPr>
          <a:xfrm>
            <a:off x="3252626" y="525892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PAD</a:t>
            </a:r>
            <a:endParaRPr lang="en-US" sz="2400" b="1" dirty="0">
              <a:solidFill>
                <a:schemeClr val="bg1"/>
              </a:solidFill>
              <a:latin typeface="Lub Dub Condensed" panose="020B0506030403020204" pitchFamily="34" charset="0"/>
            </a:endParaRPr>
          </a:p>
        </p:txBody>
      </p:sp>
      <p:sp>
        <p:nvSpPr>
          <p:cNvPr id="20" name="TextBox 19">
            <a:extLst>
              <a:ext uri="{FF2B5EF4-FFF2-40B4-BE49-F238E27FC236}">
                <a16:creationId xmlns:a16="http://schemas.microsoft.com/office/drawing/2014/main" id="{D5851499-A2CC-C4C0-8E7B-41998CE87EE8}"/>
              </a:ext>
              <a:ext uri="{C183D7F6-B498-43B3-948B-1728B52AA6E4}">
                <adec:decorative xmlns:adec="http://schemas.microsoft.com/office/drawing/2017/decorative" val="1"/>
              </a:ext>
            </a:extLst>
          </p:cNvPr>
          <p:cNvSpPr txBox="1"/>
          <p:nvPr/>
        </p:nvSpPr>
        <p:spPr>
          <a:xfrm>
            <a:off x="1442661" y="5228102"/>
            <a:ext cx="1029984" cy="830997"/>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Stroke</a:t>
            </a:r>
            <a:endParaRPr lang="en-US" sz="2400" b="1" dirty="0">
              <a:solidFill>
                <a:schemeClr val="bg1"/>
              </a:solidFill>
              <a:latin typeface="Lub Dub Condensed" panose="020B0506030403020204" pitchFamily="34" charset="0"/>
            </a:endParaRPr>
          </a:p>
        </p:txBody>
      </p:sp>
      <p:sp>
        <p:nvSpPr>
          <p:cNvPr id="21" name="TextBox 20">
            <a:extLst>
              <a:ext uri="{FF2B5EF4-FFF2-40B4-BE49-F238E27FC236}">
                <a16:creationId xmlns:a16="http://schemas.microsoft.com/office/drawing/2014/main" id="{DBAB259A-4E14-1108-7C89-00233BBF39E1}"/>
              </a:ext>
              <a:ext uri="{C183D7F6-B498-43B3-948B-1728B52AA6E4}">
                <adec:decorative xmlns:adec="http://schemas.microsoft.com/office/drawing/2017/decorative" val="1"/>
              </a:ext>
            </a:extLst>
          </p:cNvPr>
          <p:cNvSpPr txBox="1"/>
          <p:nvPr/>
        </p:nvSpPr>
        <p:spPr>
          <a:xfrm>
            <a:off x="877584" y="357567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AFib</a:t>
            </a:r>
            <a:endParaRPr lang="en-US" sz="2400" b="1" dirty="0">
              <a:solidFill>
                <a:schemeClr val="bg1"/>
              </a:solidFill>
              <a:latin typeface="Lub Dub Condensed" panose="020B0506030403020204" pitchFamily="34" charset="0"/>
            </a:endParaRPr>
          </a:p>
        </p:txBody>
      </p:sp>
      <p:sp>
        <p:nvSpPr>
          <p:cNvPr id="22" name="TextBox 21">
            <a:extLst>
              <a:ext uri="{FF2B5EF4-FFF2-40B4-BE49-F238E27FC236}">
                <a16:creationId xmlns:a16="http://schemas.microsoft.com/office/drawing/2014/main" id="{977E5555-D05B-2C31-1772-CEF87A507D2C}"/>
              </a:ext>
              <a:ext uri="{C183D7F6-B498-43B3-948B-1728B52AA6E4}">
                <adec:decorative xmlns:adec="http://schemas.microsoft.com/office/drawing/2017/decorative" val="1"/>
              </a:ext>
            </a:extLst>
          </p:cNvPr>
          <p:cNvSpPr txBox="1"/>
          <p:nvPr/>
        </p:nvSpPr>
        <p:spPr>
          <a:xfrm>
            <a:off x="2334801" y="2450655"/>
            <a:ext cx="1029984" cy="461665"/>
          </a:xfrm>
          <a:prstGeom prst="rect">
            <a:avLst/>
          </a:prstGeom>
          <a:noFill/>
        </p:spPr>
        <p:txBody>
          <a:bodyPr wrap="square">
            <a:spAutoFit/>
          </a:bodyPr>
          <a:lstStyle/>
          <a:p>
            <a:pPr algn="ctr"/>
            <a:r>
              <a:rPr lang="en-US" sz="2400" b="1" i="0" u="none" strike="noStrike" dirty="0">
                <a:solidFill>
                  <a:schemeClr val="bg1"/>
                </a:solidFill>
                <a:effectLst/>
                <a:latin typeface="Lub Dub Condensed" panose="020B0506030403020204" pitchFamily="34" charset="0"/>
              </a:rPr>
              <a:t>CHD</a:t>
            </a:r>
            <a:endParaRPr lang="en-US" sz="2400" b="1" dirty="0">
              <a:solidFill>
                <a:schemeClr val="bg1"/>
              </a:solidFill>
              <a:latin typeface="Lub Dub Condensed" panose="020B0506030403020204" pitchFamily="34" charset="0"/>
            </a:endParaRPr>
          </a:p>
        </p:txBody>
      </p:sp>
      <p:pic>
        <p:nvPicPr>
          <p:cNvPr id="24" name="Picture 23">
            <a:extLst>
              <a:ext uri="{FF2B5EF4-FFF2-40B4-BE49-F238E27FC236}">
                <a16:creationId xmlns:a16="http://schemas.microsoft.com/office/drawing/2014/main" id="{A1F3B18F-F8A9-96EE-EA9A-B127844B20A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6865" y="2637888"/>
            <a:ext cx="1064402" cy="1064402"/>
          </a:xfrm>
          <a:prstGeom prst="rect">
            <a:avLst/>
          </a:prstGeom>
        </p:spPr>
      </p:pic>
      <p:pic>
        <p:nvPicPr>
          <p:cNvPr id="26" name="Picture 25">
            <a:extLst>
              <a:ext uri="{FF2B5EF4-FFF2-40B4-BE49-F238E27FC236}">
                <a16:creationId xmlns:a16="http://schemas.microsoft.com/office/drawing/2014/main" id="{3AD32742-B5BE-EDD8-636D-8911F52E76D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21986" y="2602953"/>
            <a:ext cx="1058239" cy="1058239"/>
          </a:xfrm>
          <a:prstGeom prst="rect">
            <a:avLst/>
          </a:prstGeom>
        </p:spPr>
      </p:pic>
      <p:pic>
        <p:nvPicPr>
          <p:cNvPr id="28" name="Picture 27">
            <a:extLst>
              <a:ext uri="{FF2B5EF4-FFF2-40B4-BE49-F238E27FC236}">
                <a16:creationId xmlns:a16="http://schemas.microsoft.com/office/drawing/2014/main" id="{14FEC7DD-8C2B-BF43-67D5-A92D82BEA5F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06021" y="4408470"/>
            <a:ext cx="836488" cy="836488"/>
          </a:xfrm>
          <a:prstGeom prst="rect">
            <a:avLst/>
          </a:prstGeom>
        </p:spPr>
      </p:pic>
      <p:pic>
        <p:nvPicPr>
          <p:cNvPr id="9" name="Picture 8">
            <a:extLst>
              <a:ext uri="{FF2B5EF4-FFF2-40B4-BE49-F238E27FC236}">
                <a16:creationId xmlns:a16="http://schemas.microsoft.com/office/drawing/2014/main" id="{B8862E07-ECA8-D0F2-ACE3-7DC0FCD3BEB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351068" y="1522452"/>
            <a:ext cx="957211" cy="957211"/>
          </a:xfrm>
          <a:prstGeom prst="rect">
            <a:avLst/>
          </a:prstGeom>
        </p:spPr>
      </p:pic>
      <p:pic>
        <p:nvPicPr>
          <p:cNvPr id="25" name="Picture 24">
            <a:extLst>
              <a:ext uri="{FF2B5EF4-FFF2-40B4-BE49-F238E27FC236}">
                <a16:creationId xmlns:a16="http://schemas.microsoft.com/office/drawing/2014/main" id="{D61B1801-6696-62E1-C90D-335D8D8A4330}"/>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44633" y="4323043"/>
            <a:ext cx="644482" cy="962491"/>
          </a:xfrm>
          <a:prstGeom prst="rect">
            <a:avLst/>
          </a:prstGeom>
        </p:spPr>
      </p:pic>
    </p:spTree>
    <p:extLst>
      <p:ext uri="{BB962C8B-B14F-4D97-AF65-F5344CB8AC3E}">
        <p14:creationId xmlns:p14="http://schemas.microsoft.com/office/powerpoint/2010/main" val="257648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9A61-C91D-EC34-1C3C-45E4410FA6EB}"/>
              </a:ext>
            </a:extLst>
          </p:cNvPr>
          <p:cNvSpPr>
            <a:spLocks noGrp="1"/>
          </p:cNvSpPr>
          <p:nvPr>
            <p:ph type="title"/>
          </p:nvPr>
        </p:nvSpPr>
        <p:spPr/>
        <p:txBody>
          <a:bodyPr/>
          <a:lstStyle/>
          <a:p>
            <a:r>
              <a:rPr lang="en-US" dirty="0"/>
              <a:t>Risk Enhancing Factors in CKMH​</a:t>
            </a:r>
          </a:p>
        </p:txBody>
      </p:sp>
      <p:pic>
        <p:nvPicPr>
          <p:cNvPr id="6" name="Picture 5">
            <a:extLst>
              <a:ext uri="{FF2B5EF4-FFF2-40B4-BE49-F238E27FC236}">
                <a16:creationId xmlns:a16="http://schemas.microsoft.com/office/drawing/2014/main" id="{A95E3DBB-956A-C669-16E6-1A637632DE0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424522"/>
            <a:ext cx="5784351" cy="4133797"/>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7F887FA-296B-FDA8-F826-E4D323251BA9}"/>
              </a:ext>
            </a:extLst>
          </p:cNvPr>
          <p:cNvSpPr txBox="1"/>
          <p:nvPr/>
        </p:nvSpPr>
        <p:spPr>
          <a:xfrm>
            <a:off x="6041204" y="1304820"/>
            <a:ext cx="6452170" cy="4373505"/>
          </a:xfrm>
          <a:prstGeom prst="rect">
            <a:avLst/>
          </a:prstGeom>
          <a:noFill/>
        </p:spPr>
        <p:txBody>
          <a:bodyPr wrap="square" rtlCol="0">
            <a:spAutoFit/>
          </a:bodyPr>
          <a:lstStyle/>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Chronic inflammatory conditions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High-risk demographic groups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High burden of adverse SDOH​</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Mental health disorders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Sleep disorders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History of premature menopause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History of adverse pregnancy outcomes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Polycystic ovarian syndrome​</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Erectile dysfunction​</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Elevated high-sensitivity C-reactive protein </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Family history of kidney failure, diabetes​</a:t>
            </a:r>
          </a:p>
        </p:txBody>
      </p:sp>
      <p:sp>
        <p:nvSpPr>
          <p:cNvPr id="5" name="Text Placeholder 4">
            <a:extLst>
              <a:ext uri="{FF2B5EF4-FFF2-40B4-BE49-F238E27FC236}">
                <a16:creationId xmlns:a16="http://schemas.microsoft.com/office/drawing/2014/main" id="{07FA41D7-04E7-BB92-F310-CD09C0551BE0}"/>
              </a:ext>
            </a:extLst>
          </p:cNvPr>
          <p:cNvSpPr>
            <a:spLocks noGrp="1"/>
          </p:cNvSpPr>
          <p:nvPr>
            <p:ph type="body" sz="quarter" idx="13"/>
          </p:nvPr>
        </p:nvSpPr>
        <p:spPr/>
        <p:txBody>
          <a:bodyPr/>
          <a:lstStyle/>
          <a:p>
            <a:r>
              <a:rPr lang="en-US" b="1" dirty="0"/>
              <a:t>Abbreviations: </a:t>
            </a:r>
            <a:r>
              <a:rPr lang="en-US" dirty="0"/>
              <a:t>CKMH indicates Cardiovascular-Kidney-Metabolic Health; and SDOH, social determinants of health.</a:t>
            </a:r>
          </a:p>
        </p:txBody>
      </p:sp>
      <p:sp>
        <p:nvSpPr>
          <p:cNvPr id="4" name="Slide Number Placeholder 3">
            <a:extLst>
              <a:ext uri="{FF2B5EF4-FFF2-40B4-BE49-F238E27FC236}">
                <a16:creationId xmlns:a16="http://schemas.microsoft.com/office/drawing/2014/main" id="{D24CCD9F-35EA-CF3B-3E24-0BFCEDF18B2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32193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09A4-9056-7666-6653-DBFDE6AE9146}"/>
              </a:ext>
            </a:extLst>
          </p:cNvPr>
          <p:cNvSpPr>
            <a:spLocks noGrp="1"/>
          </p:cNvSpPr>
          <p:nvPr>
            <p:ph type="title"/>
          </p:nvPr>
        </p:nvSpPr>
        <p:spPr/>
        <p:txBody>
          <a:bodyPr/>
          <a:lstStyle/>
          <a:p>
            <a:r>
              <a:rPr lang="en-US" dirty="0"/>
              <a:t>Screening</a:t>
            </a:r>
          </a:p>
        </p:txBody>
      </p:sp>
      <p:sp>
        <p:nvSpPr>
          <p:cNvPr id="3" name="Content Placeholder 2">
            <a:extLst>
              <a:ext uri="{FF2B5EF4-FFF2-40B4-BE49-F238E27FC236}">
                <a16:creationId xmlns:a16="http://schemas.microsoft.com/office/drawing/2014/main" id="{FC89DE73-A895-A407-DA77-9392F9AF1AAE}"/>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Rationale for CKM Syndrome Screening</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252F5CCD-3AC1-E50A-B783-56E06B1E6EB3}"/>
              </a:ext>
              <a:ext uri="{C183D7F6-B498-43B3-948B-1728B52AA6E4}">
                <adec:decorative xmlns:adec="http://schemas.microsoft.com/office/drawing/2017/decorative" val="1"/>
              </a:ext>
            </a:extLst>
          </p:cNvPr>
          <p:cNvSpPr/>
          <p:nvPr/>
        </p:nvSpPr>
        <p:spPr>
          <a:xfrm>
            <a:off x="56921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E8AD35-A6C5-A0FE-7CBF-71218152BDE4}"/>
              </a:ext>
              <a:ext uri="{C183D7F6-B498-43B3-948B-1728B52AA6E4}">
                <adec:decorative xmlns:adec="http://schemas.microsoft.com/office/drawing/2017/decorative" val="1"/>
              </a:ext>
            </a:extLst>
          </p:cNvPr>
          <p:cNvSpPr/>
          <p:nvPr/>
        </p:nvSpPr>
        <p:spPr>
          <a:xfrm>
            <a:off x="334894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3BA83C-11B1-E725-D1D4-23C4FFFE0D2D}"/>
              </a:ext>
              <a:ext uri="{C183D7F6-B498-43B3-948B-1728B52AA6E4}">
                <adec:decorative xmlns:adec="http://schemas.microsoft.com/office/drawing/2017/decorative" val="1"/>
              </a:ext>
            </a:extLst>
          </p:cNvPr>
          <p:cNvSpPr/>
          <p:nvPr/>
        </p:nvSpPr>
        <p:spPr>
          <a:xfrm>
            <a:off x="612867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F78945-C81C-635D-AA07-EBD9C0B43402}"/>
              </a:ext>
              <a:ext uri="{C183D7F6-B498-43B3-948B-1728B52AA6E4}">
                <adec:decorative xmlns:adec="http://schemas.microsoft.com/office/drawing/2017/decorative" val="1"/>
              </a:ext>
            </a:extLst>
          </p:cNvPr>
          <p:cNvSpPr/>
          <p:nvPr/>
        </p:nvSpPr>
        <p:spPr>
          <a:xfrm>
            <a:off x="8901342"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4467C1-F1A8-1205-BE71-FA497CE51276}"/>
              </a:ext>
            </a:extLst>
          </p:cNvPr>
          <p:cNvSpPr txBox="1"/>
          <p:nvPr/>
        </p:nvSpPr>
        <p:spPr>
          <a:xfrm>
            <a:off x="673708" y="1766303"/>
            <a:ext cx="2186895"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Detect asymptomatic individuals early for effective prevention</a:t>
            </a:r>
          </a:p>
        </p:txBody>
      </p:sp>
      <p:sp>
        <p:nvSpPr>
          <p:cNvPr id="25" name="TextBox 24">
            <a:extLst>
              <a:ext uri="{FF2B5EF4-FFF2-40B4-BE49-F238E27FC236}">
                <a16:creationId xmlns:a16="http://schemas.microsoft.com/office/drawing/2014/main" id="{B0397567-41D5-1F1A-AFCC-CE3F4FE8A834}"/>
              </a:ext>
            </a:extLst>
          </p:cNvPr>
          <p:cNvSpPr txBox="1"/>
          <p:nvPr/>
        </p:nvSpPr>
        <p:spPr>
          <a:xfrm>
            <a:off x="3432783" y="2181802"/>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Screening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test criteria</a:t>
            </a:r>
          </a:p>
        </p:txBody>
      </p:sp>
      <p:sp>
        <p:nvSpPr>
          <p:cNvPr id="31" name="TextBox 30">
            <a:extLst>
              <a:ext uri="{FF2B5EF4-FFF2-40B4-BE49-F238E27FC236}">
                <a16:creationId xmlns:a16="http://schemas.microsoft.com/office/drawing/2014/main" id="{38F2D874-E6DC-E10D-D7BD-9F9796774046}"/>
              </a:ext>
            </a:extLst>
          </p:cNvPr>
          <p:cNvSpPr txBox="1"/>
          <p:nvPr/>
        </p:nvSpPr>
        <p:spPr>
          <a:xfrm>
            <a:off x="6196562" y="2181802"/>
            <a:ext cx="2260106"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Accurate and reproducible​</a:t>
            </a:r>
          </a:p>
        </p:txBody>
      </p:sp>
      <p:sp>
        <p:nvSpPr>
          <p:cNvPr id="33" name="TextBox 32">
            <a:extLst>
              <a:ext uri="{FF2B5EF4-FFF2-40B4-BE49-F238E27FC236}">
                <a16:creationId xmlns:a16="http://schemas.microsoft.com/office/drawing/2014/main" id="{0B5E0DFD-2D11-14D2-403F-C56E568FA632}"/>
              </a:ext>
            </a:extLst>
          </p:cNvPr>
          <p:cNvSpPr txBox="1"/>
          <p:nvPr/>
        </p:nvSpPr>
        <p:spPr>
          <a:xfrm>
            <a:off x="8877302" y="1904803"/>
            <a:ext cx="2443962"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Accessible at the population level and/or routine clinical practice​</a:t>
            </a:r>
          </a:p>
        </p:txBody>
      </p:sp>
      <p:sp>
        <p:nvSpPr>
          <p:cNvPr id="10" name="Rectangle 9">
            <a:extLst>
              <a:ext uri="{FF2B5EF4-FFF2-40B4-BE49-F238E27FC236}">
                <a16:creationId xmlns:a16="http://schemas.microsoft.com/office/drawing/2014/main" id="{BA2CB874-1A18-6CCC-882D-1142E8826BFD}"/>
              </a:ext>
              <a:ext uri="{C183D7F6-B498-43B3-948B-1728B52AA6E4}">
                <adec:decorative xmlns:adec="http://schemas.microsoft.com/office/drawing/2017/decorative" val="1"/>
              </a:ext>
            </a:extLst>
          </p:cNvPr>
          <p:cNvSpPr/>
          <p:nvPr/>
        </p:nvSpPr>
        <p:spPr>
          <a:xfrm>
            <a:off x="56750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F02324-6100-C302-A08A-311CAE727E7F}"/>
              </a:ext>
              <a:ext uri="{C183D7F6-B498-43B3-948B-1728B52AA6E4}">
                <adec:decorative xmlns:adec="http://schemas.microsoft.com/office/drawing/2017/decorative" val="1"/>
              </a:ext>
            </a:extLst>
          </p:cNvPr>
          <p:cNvSpPr/>
          <p:nvPr/>
        </p:nvSpPr>
        <p:spPr>
          <a:xfrm>
            <a:off x="334723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23C70B-AA58-485C-25CB-3F2A9ABBB443}"/>
              </a:ext>
              <a:ext uri="{C183D7F6-B498-43B3-948B-1728B52AA6E4}">
                <adec:decorative xmlns:adec="http://schemas.microsoft.com/office/drawing/2017/decorative" val="1"/>
              </a:ext>
            </a:extLst>
          </p:cNvPr>
          <p:cNvSpPr/>
          <p:nvPr/>
        </p:nvSpPr>
        <p:spPr>
          <a:xfrm>
            <a:off x="612696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D665FE-4A71-9B84-62F3-B705D5216465}"/>
              </a:ext>
              <a:ext uri="{C183D7F6-B498-43B3-948B-1728B52AA6E4}">
                <adec:decorative xmlns:adec="http://schemas.microsoft.com/office/drawing/2017/decorative" val="1"/>
              </a:ext>
            </a:extLst>
          </p:cNvPr>
          <p:cNvSpPr/>
          <p:nvPr/>
        </p:nvSpPr>
        <p:spPr>
          <a:xfrm>
            <a:off x="8901342"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51F856-7A35-49BC-ACA0-37DBB3665A29}"/>
              </a:ext>
            </a:extLst>
          </p:cNvPr>
          <p:cNvSpPr txBox="1"/>
          <p:nvPr/>
        </p:nvSpPr>
        <p:spPr>
          <a:xfrm>
            <a:off x="635179" y="3881833"/>
            <a:ext cx="2260527"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Targeting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where needed to “high yield” populations ​</a:t>
            </a:r>
          </a:p>
        </p:txBody>
      </p:sp>
      <p:sp>
        <p:nvSpPr>
          <p:cNvPr id="15" name="TextBox 14">
            <a:extLst>
              <a:ext uri="{FF2B5EF4-FFF2-40B4-BE49-F238E27FC236}">
                <a16:creationId xmlns:a16="http://schemas.microsoft.com/office/drawing/2014/main" id="{E6C63AE8-D1E6-4A99-8D27-30FEA8E6BB7A}"/>
              </a:ext>
            </a:extLst>
          </p:cNvPr>
          <p:cNvSpPr txBox="1"/>
          <p:nvPr/>
        </p:nvSpPr>
        <p:spPr>
          <a:xfrm>
            <a:off x="3431070" y="3881833"/>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Ongoing screening for biological markers</a:t>
            </a:r>
          </a:p>
        </p:txBody>
      </p:sp>
      <p:sp>
        <p:nvSpPr>
          <p:cNvPr id="16" name="TextBox 15">
            <a:extLst>
              <a:ext uri="{FF2B5EF4-FFF2-40B4-BE49-F238E27FC236}">
                <a16:creationId xmlns:a16="http://schemas.microsoft.com/office/drawing/2014/main" id="{27A2F366-62AB-62CA-7C2E-D0C4A1AEDA42}"/>
              </a:ext>
            </a:extLst>
          </p:cNvPr>
          <p:cNvSpPr txBox="1"/>
          <p:nvPr/>
        </p:nvSpPr>
        <p:spPr>
          <a:xfrm>
            <a:off x="6194849" y="4158832"/>
            <a:ext cx="2260106"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Screening for SDOH</a:t>
            </a:r>
          </a:p>
        </p:txBody>
      </p:sp>
      <p:sp>
        <p:nvSpPr>
          <p:cNvPr id="17" name="TextBox 16">
            <a:extLst>
              <a:ext uri="{FF2B5EF4-FFF2-40B4-BE49-F238E27FC236}">
                <a16:creationId xmlns:a16="http://schemas.microsoft.com/office/drawing/2014/main" id="{285065AB-27F8-8B51-F2ED-B98449E7B89C}"/>
              </a:ext>
            </a:extLst>
          </p:cNvPr>
          <p:cNvSpPr txBox="1"/>
          <p:nvPr/>
        </p:nvSpPr>
        <p:spPr>
          <a:xfrm>
            <a:off x="8877302" y="4158832"/>
            <a:ext cx="2443962"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Allows for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stage regression</a:t>
            </a:r>
          </a:p>
        </p:txBody>
      </p:sp>
      <p:sp>
        <p:nvSpPr>
          <p:cNvPr id="5" name="Text Placeholder 4">
            <a:extLst>
              <a:ext uri="{FF2B5EF4-FFF2-40B4-BE49-F238E27FC236}">
                <a16:creationId xmlns:a16="http://schemas.microsoft.com/office/drawing/2014/main" id="{3C39E979-62B1-B515-7443-377FE5EBFCDD}"/>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16E631DC-EC7B-1121-F1E6-06E930EA82E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227357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Screening for CKM Syndrome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Early Life Screening​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Age &lt;21 years </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3113070" y="1736336"/>
            <a:ext cx="8147406" cy="3970318"/>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Annual screening for overweight and obesity using sex- and age-specific CDC growth charts​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Mental and behavioral health screening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Blood pressure assessment at least annually, and at every visit starting at age 3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Fasting lipid panel between ages 9-11 and again between ages 17-21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Positive family history of dyslipidemia- begin screening at age 2</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Screen for glucose intolerance and monitor alanine aminotransferase​</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Assign appropriate CKM Syndrome stage and begin recommended prevention</a:t>
            </a:r>
          </a:p>
        </p:txBody>
      </p:sp>
      <p:pic>
        <p:nvPicPr>
          <p:cNvPr id="9" name="Picture 8">
            <a:extLst>
              <a:ext uri="{FF2B5EF4-FFF2-40B4-BE49-F238E27FC236}">
                <a16:creationId xmlns:a16="http://schemas.microsoft.com/office/drawing/2014/main" id="{A0575E86-6B56-760A-99CA-D4E691CED6D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23302"/>
            <a:ext cx="2948683" cy="3817209"/>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38726"/>
            <a:ext cx="10515600" cy="271939"/>
          </a:xfrm>
        </p:spPr>
        <p:txBody>
          <a:bodyPr/>
          <a:lstStyle/>
          <a:p>
            <a:r>
              <a:rPr lang="en-US" b="1" dirty="0"/>
              <a:t>Abbreviations: </a:t>
            </a:r>
            <a:r>
              <a:rPr lang="en-US" dirty="0"/>
              <a:t>CDC indicates Centers for Disease Control and Prevention; and CKM, Cardiovascular-Kidney-Metabolic.</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35091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Screening for CKM Syndrome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Adult Screening​ </a:t>
            </a:r>
            <a:br>
              <a:rPr lang="en-US" sz="2400" b="0" i="0" u="none" strike="noStrike" dirty="0">
                <a:solidFill>
                  <a:srgbClr val="C00000"/>
                </a:solidFill>
                <a:effectLst/>
                <a:latin typeface="Lub Dub Heavy" panose="020B0903030403020204" pitchFamily="34" charset="0"/>
              </a:rPr>
            </a:br>
            <a:r>
              <a:rPr lang="en-US" sz="2400" dirty="0">
                <a:solidFill>
                  <a:srgbClr val="C00000"/>
                </a:solidFill>
                <a:latin typeface="Lub Dub Heavy" panose="020B0903030403020204" pitchFamily="34" charset="0"/>
              </a:rPr>
              <a:t>Age &gt;=21 years</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3102796" y="1890449"/>
            <a:ext cx="7941924" cy="2262158"/>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BMI and waist circumference annually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Blood pressure, HbA1c and lipid panel at stage-determined intervals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Microalbumin and creatinine measurements at stage-determined intervals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Screening for MASLD every 1-2 years as directed by guidelines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CAC measurements as directed by guidelines​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5948738"/>
            <a:ext cx="10515600" cy="361928"/>
          </a:xfrm>
        </p:spPr>
        <p:txBody>
          <a:bodyPr/>
          <a:lstStyle/>
          <a:p>
            <a:r>
              <a:rPr lang="en-US" b="1" dirty="0"/>
              <a:t>Abbreviations: </a:t>
            </a:r>
            <a:r>
              <a:rPr lang="en-US" dirty="0"/>
              <a:t>BMI indicates body mass index; CAC, coronary artery calcium; CKM, Cardiovascular-Kidney-Metabolic; </a:t>
            </a:r>
            <a:br>
              <a:rPr lang="en-US" dirty="0"/>
            </a:br>
            <a:r>
              <a:rPr lang="en-US" dirty="0"/>
              <a:t>Hb A1C, hemoglobin a1c; and MASLD, metabolic dysfunction-associated </a:t>
            </a:r>
            <a:r>
              <a:rPr lang="en-US" dirty="0" err="1"/>
              <a:t>steatotic</a:t>
            </a:r>
            <a:r>
              <a:rPr lang="en-US" dirty="0"/>
              <a:t> liver disease.</a:t>
            </a:r>
          </a:p>
        </p:txBody>
      </p:sp>
      <p:pic>
        <p:nvPicPr>
          <p:cNvPr id="9" name="Picture 8">
            <a:extLst>
              <a:ext uri="{FF2B5EF4-FFF2-40B4-BE49-F238E27FC236}">
                <a16:creationId xmlns:a16="http://schemas.microsoft.com/office/drawing/2014/main" id="{23A5AF5B-5BD1-3939-616A-58C2C2B22A5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23302"/>
            <a:ext cx="2948684" cy="380693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203762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Screening for CKM Syndrome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SDOH Screening</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2" name="Rectangle 61">
            <a:extLst>
              <a:ext uri="{FF2B5EF4-FFF2-40B4-BE49-F238E27FC236}">
                <a16:creationId xmlns:a16="http://schemas.microsoft.com/office/drawing/2014/main" id="{AACF08A6-FBBB-7388-CC9A-BF016A0A1825}"/>
              </a:ext>
              <a:ext uri="{C183D7F6-B498-43B3-948B-1728B52AA6E4}">
                <adec:decorative xmlns:adec="http://schemas.microsoft.com/office/drawing/2017/decorative" val="1"/>
              </a:ext>
            </a:extLst>
          </p:cNvPr>
          <p:cNvSpPr/>
          <p:nvPr/>
        </p:nvSpPr>
        <p:spPr>
          <a:xfrm>
            <a:off x="8267271" y="2160571"/>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615DAFC-C6B5-6DDE-52E9-02085CDE895C}"/>
              </a:ext>
              <a:ext uri="{C183D7F6-B498-43B3-948B-1728B52AA6E4}">
                <adec:decorative xmlns:adec="http://schemas.microsoft.com/office/drawing/2017/decorative" val="1"/>
              </a:ext>
            </a:extLst>
          </p:cNvPr>
          <p:cNvSpPr/>
          <p:nvPr/>
        </p:nvSpPr>
        <p:spPr>
          <a:xfrm>
            <a:off x="7763837" y="2194391"/>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3220719-A2D0-FA0B-03FE-625C5D718F14}"/>
              </a:ext>
              <a:ext uri="{C183D7F6-B498-43B3-948B-1728B52AA6E4}">
                <adec:decorative xmlns:adec="http://schemas.microsoft.com/office/drawing/2017/decorative" val="1"/>
              </a:ext>
            </a:extLst>
          </p:cNvPr>
          <p:cNvSpPr/>
          <p:nvPr/>
        </p:nvSpPr>
        <p:spPr>
          <a:xfrm>
            <a:off x="4747516" y="2160571"/>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543971C-26B5-A9E6-BB14-5F2E3C5A1673}"/>
              </a:ext>
              <a:ext uri="{C183D7F6-B498-43B3-948B-1728B52AA6E4}">
                <adec:decorative xmlns:adec="http://schemas.microsoft.com/office/drawing/2017/decorative" val="1"/>
              </a:ext>
            </a:extLst>
          </p:cNvPr>
          <p:cNvSpPr/>
          <p:nvPr/>
        </p:nvSpPr>
        <p:spPr>
          <a:xfrm>
            <a:off x="4244082" y="2194391"/>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A437352-9EA9-340A-4242-727AB7D840DB}"/>
              </a:ext>
              <a:ext uri="{C183D7F6-B498-43B3-948B-1728B52AA6E4}">
                <adec:decorative xmlns:adec="http://schemas.microsoft.com/office/drawing/2017/decorative" val="1"/>
              </a:ext>
            </a:extLst>
          </p:cNvPr>
          <p:cNvSpPr/>
          <p:nvPr/>
        </p:nvSpPr>
        <p:spPr>
          <a:xfrm>
            <a:off x="1227761" y="2160571"/>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77139A6-85DA-0885-60D9-AE84C3FD9A74}"/>
              </a:ext>
              <a:ext uri="{C183D7F6-B498-43B3-948B-1728B52AA6E4}">
                <adec:decorative xmlns:adec="http://schemas.microsoft.com/office/drawing/2017/decorative" val="1"/>
              </a:ext>
            </a:extLst>
          </p:cNvPr>
          <p:cNvSpPr/>
          <p:nvPr/>
        </p:nvSpPr>
        <p:spPr>
          <a:xfrm>
            <a:off x="724327" y="2194391"/>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5696D5FA-D59E-0A3C-2B56-D8780BCB7244}"/>
              </a:ext>
              <a:ext uri="{C183D7F6-B498-43B3-948B-1728B52AA6E4}">
                <adec:decorative xmlns:adec="http://schemas.microsoft.com/office/drawing/2017/decorative" val="1"/>
              </a:ext>
            </a:extLst>
          </p:cNvPr>
          <p:cNvSpPr/>
          <p:nvPr/>
        </p:nvSpPr>
        <p:spPr>
          <a:xfrm>
            <a:off x="8267271" y="3381483"/>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1483265-026F-E458-CA18-627EC18D666B}"/>
              </a:ext>
              <a:ext uri="{C183D7F6-B498-43B3-948B-1728B52AA6E4}">
                <adec:decorative xmlns:adec="http://schemas.microsoft.com/office/drawing/2017/decorative" val="1"/>
              </a:ext>
            </a:extLst>
          </p:cNvPr>
          <p:cNvSpPr/>
          <p:nvPr/>
        </p:nvSpPr>
        <p:spPr>
          <a:xfrm>
            <a:off x="7763837" y="3415303"/>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0978AFC-4700-2BCE-DAB3-1FF2994DB18D}"/>
              </a:ext>
              <a:ext uri="{C183D7F6-B498-43B3-948B-1728B52AA6E4}">
                <adec:decorative xmlns:adec="http://schemas.microsoft.com/office/drawing/2017/decorative" val="1"/>
              </a:ext>
            </a:extLst>
          </p:cNvPr>
          <p:cNvSpPr/>
          <p:nvPr/>
        </p:nvSpPr>
        <p:spPr>
          <a:xfrm>
            <a:off x="4747516" y="3381483"/>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90A3D75-B33B-C7C1-C48C-8A661D0C8929}"/>
              </a:ext>
              <a:ext uri="{C183D7F6-B498-43B3-948B-1728B52AA6E4}">
                <adec:decorative xmlns:adec="http://schemas.microsoft.com/office/drawing/2017/decorative" val="1"/>
              </a:ext>
            </a:extLst>
          </p:cNvPr>
          <p:cNvSpPr/>
          <p:nvPr/>
        </p:nvSpPr>
        <p:spPr>
          <a:xfrm>
            <a:off x="4244082" y="3415303"/>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AE2D585-D118-E6C5-77BC-4569891C9CD9}"/>
              </a:ext>
              <a:ext uri="{C183D7F6-B498-43B3-948B-1728B52AA6E4}">
                <adec:decorative xmlns:adec="http://schemas.microsoft.com/office/drawing/2017/decorative" val="1"/>
              </a:ext>
            </a:extLst>
          </p:cNvPr>
          <p:cNvSpPr/>
          <p:nvPr/>
        </p:nvSpPr>
        <p:spPr>
          <a:xfrm>
            <a:off x="1227761" y="3381483"/>
            <a:ext cx="2705529"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31DEAF93-A510-12D1-FD58-DEAEA3D5B386}"/>
              </a:ext>
              <a:ext uri="{C183D7F6-B498-43B3-948B-1728B52AA6E4}">
                <adec:decorative xmlns:adec="http://schemas.microsoft.com/office/drawing/2017/decorative" val="1"/>
              </a:ext>
            </a:extLst>
          </p:cNvPr>
          <p:cNvSpPr/>
          <p:nvPr/>
        </p:nvSpPr>
        <p:spPr>
          <a:xfrm>
            <a:off x="724327" y="3415303"/>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04CD983E-B045-698D-4F2C-06DC98EB47E1}"/>
              </a:ext>
              <a:ext uri="{C183D7F6-B498-43B3-948B-1728B52AA6E4}">
                <adec:decorative xmlns:adec="http://schemas.microsoft.com/office/drawing/2017/decorative" val="1"/>
              </a:ext>
            </a:extLst>
          </p:cNvPr>
          <p:cNvSpPr/>
          <p:nvPr/>
        </p:nvSpPr>
        <p:spPr>
          <a:xfrm>
            <a:off x="4741523" y="4602395"/>
            <a:ext cx="2953821" cy="8189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F24FE4D9-30A3-9194-38FE-DF44D006D942}"/>
              </a:ext>
              <a:ext uri="{C183D7F6-B498-43B3-948B-1728B52AA6E4}">
                <adec:decorative xmlns:adec="http://schemas.microsoft.com/office/drawing/2017/decorative" val="1"/>
              </a:ext>
            </a:extLst>
          </p:cNvPr>
          <p:cNvSpPr/>
          <p:nvPr/>
        </p:nvSpPr>
        <p:spPr>
          <a:xfrm>
            <a:off x="4238089" y="4636215"/>
            <a:ext cx="751297" cy="751297"/>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C93BE4DA-6772-AE41-674E-9A5B9499171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95552" y="4746240"/>
            <a:ext cx="637955" cy="637955"/>
          </a:xfrm>
          <a:prstGeom prst="rect">
            <a:avLst/>
          </a:prstGeom>
        </p:spPr>
      </p:pic>
      <p:pic>
        <p:nvPicPr>
          <p:cNvPr id="127" name="Picture 126">
            <a:extLst>
              <a:ext uri="{FF2B5EF4-FFF2-40B4-BE49-F238E27FC236}">
                <a16:creationId xmlns:a16="http://schemas.microsoft.com/office/drawing/2014/main" id="{57CE9E7B-2048-6179-245B-7D694884CA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36092" y="3499666"/>
            <a:ext cx="544133" cy="544133"/>
          </a:xfrm>
          <a:prstGeom prst="rect">
            <a:avLst/>
          </a:prstGeom>
        </p:spPr>
      </p:pic>
      <p:pic>
        <p:nvPicPr>
          <p:cNvPr id="131" name="Picture 130">
            <a:extLst>
              <a:ext uri="{FF2B5EF4-FFF2-40B4-BE49-F238E27FC236}">
                <a16:creationId xmlns:a16="http://schemas.microsoft.com/office/drawing/2014/main" id="{5CD00F05-8957-C0DF-CDA8-7F7BD174EC5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08973" y="2259561"/>
            <a:ext cx="540429" cy="540429"/>
          </a:xfrm>
          <a:prstGeom prst="rect">
            <a:avLst/>
          </a:prstGeom>
        </p:spPr>
      </p:pic>
      <p:pic>
        <p:nvPicPr>
          <p:cNvPr id="137" name="Picture 136">
            <a:extLst>
              <a:ext uri="{FF2B5EF4-FFF2-40B4-BE49-F238E27FC236}">
                <a16:creationId xmlns:a16="http://schemas.microsoft.com/office/drawing/2014/main" id="{FF1F20AE-246B-70B2-1EFB-0FF216FCAE9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16453" y="3360344"/>
            <a:ext cx="864021" cy="865461"/>
          </a:xfrm>
          <a:prstGeom prst="rect">
            <a:avLst/>
          </a:prstGeom>
        </p:spPr>
      </p:pic>
      <p:pic>
        <p:nvPicPr>
          <p:cNvPr id="138" name="Picture 137">
            <a:extLst>
              <a:ext uri="{FF2B5EF4-FFF2-40B4-BE49-F238E27FC236}">
                <a16:creationId xmlns:a16="http://schemas.microsoft.com/office/drawing/2014/main" id="{47A8C931-9E4F-9C64-B90C-27331CA7503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840733" y="2301354"/>
            <a:ext cx="530866" cy="530866"/>
          </a:xfrm>
          <a:prstGeom prst="rect">
            <a:avLst/>
          </a:prstGeom>
        </p:spPr>
      </p:pic>
      <p:pic>
        <p:nvPicPr>
          <p:cNvPr id="139" name="Picture 137">
            <a:extLst>
              <a:ext uri="{FF2B5EF4-FFF2-40B4-BE49-F238E27FC236}">
                <a16:creationId xmlns:a16="http://schemas.microsoft.com/office/drawing/2014/main" id="{A08212F8-A2D8-C81C-F497-000E5883C14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844278" y="3527644"/>
            <a:ext cx="530866" cy="530866"/>
          </a:xfrm>
          <a:prstGeom prst="rect">
            <a:avLst/>
          </a:prstGeom>
        </p:spPr>
      </p:pic>
      <p:pic>
        <p:nvPicPr>
          <p:cNvPr id="140" name="Picture 137">
            <a:extLst>
              <a:ext uri="{FF2B5EF4-FFF2-40B4-BE49-F238E27FC236}">
                <a16:creationId xmlns:a16="http://schemas.microsoft.com/office/drawing/2014/main" id="{ADF18886-2DB7-7504-B6B3-506CCD17D175}"/>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7844044" y="2307265"/>
            <a:ext cx="624236" cy="482341"/>
          </a:xfrm>
          <a:prstGeom prst="rect">
            <a:avLst/>
          </a:prstGeom>
        </p:spPr>
      </p:pic>
      <p:sp>
        <p:nvSpPr>
          <p:cNvPr id="94" name="TextBox 93">
            <a:extLst>
              <a:ext uri="{FF2B5EF4-FFF2-40B4-BE49-F238E27FC236}">
                <a16:creationId xmlns:a16="http://schemas.microsoft.com/office/drawing/2014/main" id="{4763D3FB-A58B-7A98-8562-E366C81FF247}"/>
              </a:ext>
            </a:extLst>
          </p:cNvPr>
          <p:cNvSpPr txBox="1"/>
          <p:nvPr/>
        </p:nvSpPr>
        <p:spPr>
          <a:xfrm>
            <a:off x="1528712" y="2304489"/>
            <a:ext cx="2404578" cy="535531"/>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Use stablished </a:t>
            </a:r>
            <a:br>
              <a:rPr lang="en-US" sz="1600" dirty="0">
                <a:latin typeface="Lub Dub Condensed" panose="020B0506030403020204" pitchFamily="34" charset="0"/>
              </a:rPr>
            </a:br>
            <a:r>
              <a:rPr lang="en-US" sz="1600" dirty="0">
                <a:latin typeface="Lub Dub Condensed" panose="020B0506030403020204" pitchFamily="34" charset="0"/>
              </a:rPr>
              <a:t>screening tools​</a:t>
            </a:r>
          </a:p>
        </p:txBody>
      </p:sp>
      <p:sp>
        <p:nvSpPr>
          <p:cNvPr id="89" name="TextBox 88">
            <a:extLst>
              <a:ext uri="{FF2B5EF4-FFF2-40B4-BE49-F238E27FC236}">
                <a16:creationId xmlns:a16="http://schemas.microsoft.com/office/drawing/2014/main" id="{7DCAA1D7-8FB9-F825-01CF-FEF878A46441}"/>
              </a:ext>
            </a:extLst>
          </p:cNvPr>
          <p:cNvSpPr txBox="1"/>
          <p:nvPr/>
        </p:nvSpPr>
        <p:spPr>
          <a:xfrm>
            <a:off x="5048467" y="2396957"/>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Financial strain</a:t>
            </a:r>
          </a:p>
        </p:txBody>
      </p:sp>
      <p:sp>
        <p:nvSpPr>
          <p:cNvPr id="63" name="TextBox 62">
            <a:extLst>
              <a:ext uri="{FF2B5EF4-FFF2-40B4-BE49-F238E27FC236}">
                <a16:creationId xmlns:a16="http://schemas.microsoft.com/office/drawing/2014/main" id="{51859624-E275-54F7-1D5C-8B601D8351B7}"/>
              </a:ext>
            </a:extLst>
          </p:cNvPr>
          <p:cNvSpPr txBox="1"/>
          <p:nvPr/>
        </p:nvSpPr>
        <p:spPr>
          <a:xfrm>
            <a:off x="8568222" y="2407232"/>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Education/literacy​</a:t>
            </a:r>
          </a:p>
        </p:txBody>
      </p:sp>
      <p:sp>
        <p:nvSpPr>
          <p:cNvPr id="109" name="TextBox 108">
            <a:extLst>
              <a:ext uri="{FF2B5EF4-FFF2-40B4-BE49-F238E27FC236}">
                <a16:creationId xmlns:a16="http://schemas.microsoft.com/office/drawing/2014/main" id="{7D9FDF68-5061-8A43-3E45-102215D44F3D}"/>
              </a:ext>
            </a:extLst>
          </p:cNvPr>
          <p:cNvSpPr txBox="1"/>
          <p:nvPr/>
        </p:nvSpPr>
        <p:spPr>
          <a:xfrm>
            <a:off x="1528712" y="3628143"/>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Personal safety​</a:t>
            </a:r>
          </a:p>
        </p:txBody>
      </p:sp>
      <p:sp>
        <p:nvSpPr>
          <p:cNvPr id="104" name="TextBox 103">
            <a:extLst>
              <a:ext uri="{FF2B5EF4-FFF2-40B4-BE49-F238E27FC236}">
                <a16:creationId xmlns:a16="http://schemas.microsoft.com/office/drawing/2014/main" id="{3112E08E-AD72-3362-6593-1D1609B02B19}"/>
              </a:ext>
            </a:extLst>
          </p:cNvPr>
          <p:cNvSpPr txBox="1"/>
          <p:nvPr/>
        </p:nvSpPr>
        <p:spPr>
          <a:xfrm>
            <a:off x="5048467" y="3628143"/>
            <a:ext cx="2404578" cy="313932"/>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Mental health​</a:t>
            </a:r>
          </a:p>
        </p:txBody>
      </p:sp>
      <p:sp>
        <p:nvSpPr>
          <p:cNvPr id="99" name="TextBox 98">
            <a:extLst>
              <a:ext uri="{FF2B5EF4-FFF2-40B4-BE49-F238E27FC236}">
                <a16:creationId xmlns:a16="http://schemas.microsoft.com/office/drawing/2014/main" id="{F2D4345C-CA1B-85FD-3E17-020D83262804}"/>
              </a:ext>
            </a:extLst>
          </p:cNvPr>
          <p:cNvSpPr txBox="1"/>
          <p:nvPr/>
        </p:nvSpPr>
        <p:spPr>
          <a:xfrm>
            <a:off x="8568222" y="3412386"/>
            <a:ext cx="2404578" cy="757130"/>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Screening tools can also </a:t>
            </a:r>
            <a:br>
              <a:rPr lang="en-US" sz="1600" dirty="0">
                <a:latin typeface="Lub Dub Condensed" panose="020B0506030403020204" pitchFamily="34" charset="0"/>
              </a:rPr>
            </a:br>
            <a:r>
              <a:rPr lang="en-US" sz="1600" dirty="0">
                <a:latin typeface="Lub Dub Condensed" panose="020B0506030403020204" pitchFamily="34" charset="0"/>
              </a:rPr>
              <a:t>assess for health behaviors </a:t>
            </a:r>
            <a:br>
              <a:rPr lang="en-US" sz="1600" dirty="0">
                <a:latin typeface="Lub Dub Condensed" panose="020B0506030403020204" pitchFamily="34" charset="0"/>
              </a:rPr>
            </a:br>
            <a:r>
              <a:rPr lang="en-US" sz="1600" dirty="0">
                <a:latin typeface="Lub Dub Condensed" panose="020B0506030403020204" pitchFamily="34" charset="0"/>
              </a:rPr>
              <a:t>impacted by SDOH </a:t>
            </a:r>
          </a:p>
        </p:txBody>
      </p:sp>
      <p:sp>
        <p:nvSpPr>
          <p:cNvPr id="119" name="TextBox 118">
            <a:extLst>
              <a:ext uri="{FF2B5EF4-FFF2-40B4-BE49-F238E27FC236}">
                <a16:creationId xmlns:a16="http://schemas.microsoft.com/office/drawing/2014/main" id="{68355C37-D884-C380-BC32-1296744C72BD}"/>
              </a:ext>
            </a:extLst>
          </p:cNvPr>
          <p:cNvSpPr txBox="1"/>
          <p:nvPr/>
        </p:nvSpPr>
        <p:spPr>
          <a:xfrm>
            <a:off x="5042474" y="4633298"/>
            <a:ext cx="2642596" cy="757130"/>
          </a:xfrm>
          <a:prstGeom prst="rect">
            <a:avLst/>
          </a:prstGeom>
          <a:noFill/>
        </p:spPr>
        <p:txBody>
          <a:bodyPr wrap="square">
            <a:spAutoFit/>
          </a:bodyPr>
          <a:lstStyle/>
          <a:p>
            <a:pPr lvl="0">
              <a:lnSpc>
                <a:spcPct val="90000"/>
              </a:lnSpc>
            </a:pPr>
            <a:r>
              <a:rPr lang="en-US" sz="1600" dirty="0">
                <a:latin typeface="Lub Dub Condensed" panose="020B0506030403020204" pitchFamily="34" charset="0"/>
              </a:rPr>
              <a:t>Incorporate an existing screening tool into the clinical care workflow and EHR​</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SDOH, social determinants of health.</a:t>
            </a:r>
          </a:p>
        </p:txBody>
      </p:sp>
    </p:spTree>
    <p:extLst>
      <p:ext uri="{BB962C8B-B14F-4D97-AF65-F5344CB8AC3E}">
        <p14:creationId xmlns:p14="http://schemas.microsoft.com/office/powerpoint/2010/main" val="132378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CKM Syndrome Prevention and Management</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Interdisciplinary Care Models</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CBD20D40-AE9E-5D78-7499-F88B5A95BFC1}"/>
              </a:ext>
              <a:ext uri="{C183D7F6-B498-43B3-948B-1728B52AA6E4}">
                <adec:decorative xmlns:adec="http://schemas.microsoft.com/office/drawing/2017/decorative" val="1"/>
              </a:ext>
            </a:extLst>
          </p:cNvPr>
          <p:cNvSpPr/>
          <p:nvPr/>
        </p:nvSpPr>
        <p:spPr>
          <a:xfrm>
            <a:off x="1212351" y="1726058"/>
            <a:ext cx="5044610" cy="385280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C59A08-74A4-D2DE-B2DF-2979C9AB7A14}"/>
              </a:ext>
            </a:extLst>
          </p:cNvPr>
          <p:cNvSpPr txBox="1"/>
          <p:nvPr/>
        </p:nvSpPr>
        <p:spPr>
          <a:xfrm>
            <a:off x="1369461" y="1829987"/>
            <a:ext cx="4815582" cy="2468368"/>
          </a:xfrm>
          <a:prstGeom prst="rect">
            <a:avLst/>
          </a:prstGeom>
          <a:noFill/>
        </p:spPr>
        <p:txBody>
          <a:bodyPr wrap="square">
            <a:spAutoFit/>
          </a:bodyPr>
          <a:lstStyle/>
          <a:p>
            <a:pPr lvl="0" algn="ctr">
              <a:spcAft>
                <a:spcPts val="1200"/>
              </a:spcAft>
            </a:pPr>
            <a:r>
              <a:rPr lang="en-US" sz="2400" u="sng" dirty="0">
                <a:solidFill>
                  <a:srgbClr val="CF2429"/>
                </a:solidFill>
                <a:latin typeface="Lub Dub Heavy" panose="020B0903030403020204" pitchFamily="34" charset="0"/>
              </a:rPr>
              <a:t>Value-based care</a:t>
            </a:r>
          </a:p>
          <a:p>
            <a:pPr marL="228600" indent="-228600" fontAlgn="base">
              <a:lnSpc>
                <a:spcPct val="90000"/>
              </a:lnSpc>
              <a:spcAft>
                <a:spcPts val="1200"/>
              </a:spcAft>
              <a:buClr>
                <a:srgbClr val="CF2429"/>
              </a:buClr>
              <a:buFont typeface="Lub Dub Bold" panose="020B0803030403020204" pitchFamily="34" charset="0"/>
              <a:buChar char="»"/>
            </a:pPr>
            <a:r>
              <a:rPr lang="en-US" sz="1600" dirty="0">
                <a:latin typeface="Lub Dub Medium" panose="020B0603030403020204" pitchFamily="34" charset="0"/>
              </a:rPr>
              <a:t>Involvement of interdisciplinary care team when any two of the following are present: CKD, diabetes, and subclinical/clinical CVD</a:t>
            </a:r>
          </a:p>
          <a:p>
            <a:pPr marL="228600" indent="-228600" fontAlgn="base">
              <a:lnSpc>
                <a:spcPct val="90000"/>
              </a:lnSpc>
              <a:spcAft>
                <a:spcPts val="600"/>
              </a:spcAft>
              <a:buClr>
                <a:srgbClr val="CF2429"/>
              </a:buClr>
              <a:buFont typeface="Lub Dub Bold" panose="020B0803030403020204" pitchFamily="34" charset="0"/>
              <a:buChar char="»"/>
            </a:pPr>
            <a:r>
              <a:rPr lang="en-US" sz="1600" dirty="0">
                <a:latin typeface="Lub Dub Medium" panose="020B0603030403020204" pitchFamily="34" charset="0"/>
              </a:rPr>
              <a:t>Interdisciplinary team</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Primary care</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Subspecialists </a:t>
            </a:r>
          </a:p>
          <a:p>
            <a:pPr marL="742950" lvl="1" indent="-285750" fontAlgn="base">
              <a:lnSpc>
                <a:spcPct val="90000"/>
              </a:lnSpc>
              <a:spcAft>
                <a:spcPts val="1200"/>
              </a:spcAft>
              <a:buClr>
                <a:srgbClr val="CF2429"/>
              </a:buClr>
              <a:buFont typeface="Lub Dub Medium" panose="020B0603030403020204" pitchFamily="34" charset="0"/>
              <a:buChar char="−"/>
            </a:pPr>
            <a:r>
              <a:rPr lang="en-US" sz="1400" dirty="0">
                <a:latin typeface="Lub Dub Medium" panose="020B0603030403020204" pitchFamily="34" charset="0"/>
              </a:rPr>
              <a:t>Pharmacy</a:t>
            </a:r>
          </a:p>
        </p:txBody>
      </p:sp>
      <p:sp>
        <p:nvSpPr>
          <p:cNvPr id="12" name="TextBox 11">
            <a:extLst>
              <a:ext uri="{FF2B5EF4-FFF2-40B4-BE49-F238E27FC236}">
                <a16:creationId xmlns:a16="http://schemas.microsoft.com/office/drawing/2014/main" id="{5E62E9D5-83D2-0511-7B5A-E9AF1F74C498}"/>
              </a:ext>
            </a:extLst>
          </p:cNvPr>
          <p:cNvSpPr txBox="1"/>
          <p:nvPr/>
        </p:nvSpPr>
        <p:spPr>
          <a:xfrm>
            <a:off x="3182421" y="3457227"/>
            <a:ext cx="2725220" cy="557076"/>
          </a:xfrm>
          <a:prstGeom prst="rect">
            <a:avLst/>
          </a:prstGeom>
          <a:noFill/>
        </p:spPr>
        <p:txBody>
          <a:bodyPr wrap="square">
            <a:spAutoFit/>
          </a:bodyPr>
          <a:lstStyle/>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Nursing</a:t>
            </a:r>
          </a:p>
          <a:p>
            <a:pPr marL="742950" lvl="1" indent="-285750" fontAlgn="base">
              <a:lnSpc>
                <a:spcPct val="90000"/>
              </a:lnSpc>
              <a:spcAft>
                <a:spcPts val="1200"/>
              </a:spcAft>
              <a:buClr>
                <a:srgbClr val="CF2429"/>
              </a:buClr>
              <a:buFont typeface="Lub Dub Medium" panose="020B0603030403020204" pitchFamily="34" charset="0"/>
              <a:buChar char="−"/>
            </a:pPr>
            <a:r>
              <a:rPr lang="en-US" sz="1400" dirty="0">
                <a:latin typeface="Lub Dub Medium" panose="020B0603030403020204" pitchFamily="34" charset="0"/>
              </a:rPr>
              <a:t>CKM coordinator</a:t>
            </a:r>
          </a:p>
        </p:txBody>
      </p:sp>
      <p:sp>
        <p:nvSpPr>
          <p:cNvPr id="11" name="TextBox 10">
            <a:extLst>
              <a:ext uri="{FF2B5EF4-FFF2-40B4-BE49-F238E27FC236}">
                <a16:creationId xmlns:a16="http://schemas.microsoft.com/office/drawing/2014/main" id="{C885E27F-DB9F-275B-A2AF-B938562965BF}"/>
              </a:ext>
            </a:extLst>
          </p:cNvPr>
          <p:cNvSpPr txBox="1"/>
          <p:nvPr/>
        </p:nvSpPr>
        <p:spPr>
          <a:xfrm>
            <a:off x="1371600" y="4326041"/>
            <a:ext cx="4733925" cy="1132618"/>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0"/>
              </a:spcBef>
              <a:spcAft>
                <a:spcPts val="1200"/>
              </a:spcAft>
              <a:buClr>
                <a:srgbClr val="CF2429"/>
              </a:buClr>
              <a:buSzTx/>
              <a:buFont typeface="Lub Dub Bold" panose="020B0803030403020204" pitchFamily="34" charset="0"/>
              <a:buChar char="»"/>
              <a:tabLst/>
              <a:defRPr/>
            </a:pPr>
            <a:r>
              <a:rPr lang="en-US" sz="1600" dirty="0">
                <a:latin typeface="Lub Dub Medium" panose="020B0603030403020204" pitchFamily="34" charset="0"/>
              </a:rPr>
              <a:t>Development of clinical protocols based on guidelines. </a:t>
            </a:r>
          </a:p>
          <a:p>
            <a:pPr marL="228600" marR="0" lvl="0" indent="-228600" algn="l" defTabSz="914400" rtl="0" eaLnBrk="1" fontAlgn="base" latinLnBrk="0" hangingPunct="1">
              <a:lnSpc>
                <a:spcPct val="90000"/>
              </a:lnSpc>
              <a:spcBef>
                <a:spcPts val="0"/>
              </a:spcBef>
              <a:spcAft>
                <a:spcPts val="1200"/>
              </a:spcAft>
              <a:buClr>
                <a:srgbClr val="CF2429"/>
              </a:buClr>
              <a:buSzTx/>
              <a:buFont typeface="Lub Dub Bold" panose="020B0803030403020204" pitchFamily="34" charset="0"/>
              <a:buChar char="»"/>
              <a:tabLst/>
              <a:defRPr/>
            </a:pPr>
            <a:r>
              <a:rPr lang="en-US" sz="1600" dirty="0">
                <a:latin typeface="Lub Dub Medium" panose="020B0603030403020204" pitchFamily="34" charset="0"/>
              </a:rPr>
              <a:t>Interdisciplinary team meets at regular intervals to discuss plan of care</a:t>
            </a:r>
          </a:p>
        </p:txBody>
      </p:sp>
      <p:sp>
        <p:nvSpPr>
          <p:cNvPr id="13" name="Rectangle 12">
            <a:extLst>
              <a:ext uri="{FF2B5EF4-FFF2-40B4-BE49-F238E27FC236}">
                <a16:creationId xmlns:a16="http://schemas.microsoft.com/office/drawing/2014/main" id="{75852BBA-45A6-EABD-6354-503D3E3CC0DE}"/>
              </a:ext>
              <a:ext uri="{C183D7F6-B498-43B3-948B-1728B52AA6E4}">
                <adec:decorative xmlns:adec="http://schemas.microsoft.com/office/drawing/2017/decorative" val="1"/>
              </a:ext>
            </a:extLst>
          </p:cNvPr>
          <p:cNvSpPr/>
          <p:nvPr/>
        </p:nvSpPr>
        <p:spPr>
          <a:xfrm>
            <a:off x="6933344" y="1724345"/>
            <a:ext cx="3936713" cy="385280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D94895-12C8-42EB-0A42-DC68A41E3AE3}"/>
              </a:ext>
            </a:extLst>
          </p:cNvPr>
          <p:cNvSpPr txBox="1"/>
          <p:nvPr/>
        </p:nvSpPr>
        <p:spPr>
          <a:xfrm>
            <a:off x="7090454" y="1828274"/>
            <a:ext cx="3779603" cy="3065455"/>
          </a:xfrm>
          <a:prstGeom prst="rect">
            <a:avLst/>
          </a:prstGeom>
          <a:noFill/>
        </p:spPr>
        <p:txBody>
          <a:bodyPr wrap="square">
            <a:spAutoFit/>
          </a:bodyPr>
          <a:lstStyle/>
          <a:p>
            <a:pPr algn="ctr">
              <a:spcAft>
                <a:spcPts val="1200"/>
              </a:spcAft>
            </a:pPr>
            <a:r>
              <a:rPr lang="en-US" sz="2400" u="sng" dirty="0">
                <a:solidFill>
                  <a:srgbClr val="CF2429"/>
                </a:solidFill>
                <a:latin typeface="Lub Dub Heavy" panose="020B0903030403020204" pitchFamily="34" charset="0"/>
              </a:rPr>
              <a:t>Volume-based care</a:t>
            </a:r>
          </a:p>
          <a:p>
            <a:pPr marL="228600" indent="-228600" fontAlgn="base">
              <a:lnSpc>
                <a:spcPct val="90000"/>
              </a:lnSpc>
              <a:spcAft>
                <a:spcPts val="600"/>
              </a:spcAft>
              <a:buClr>
                <a:srgbClr val="CF2429"/>
              </a:buClr>
              <a:buFont typeface="Lub Dub Bold" panose="020B0803030403020204" pitchFamily="34" charset="0"/>
              <a:buChar char="»"/>
            </a:pPr>
            <a:r>
              <a:rPr lang="en-US" sz="1600" dirty="0">
                <a:latin typeface="Lub Dub Medium" panose="020B0603030403020204" pitchFamily="34" charset="0"/>
              </a:rPr>
              <a:t>Targeted referrals to subspecialists.</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Nephrology</a:t>
            </a:r>
          </a:p>
          <a:p>
            <a:pPr marL="742950" lvl="1" indent="-285750" fontAlgn="base">
              <a:lnSpc>
                <a:spcPct val="90000"/>
              </a:lnSpc>
              <a:spcAft>
                <a:spcPts val="600"/>
              </a:spcAft>
              <a:buClr>
                <a:srgbClr val="CF2429"/>
              </a:buClr>
              <a:buFont typeface="Lub Dub Medium" panose="020B0603030403020204" pitchFamily="34" charset="0"/>
              <a:buChar char="−"/>
            </a:pPr>
            <a:r>
              <a:rPr lang="en-US" sz="1400" dirty="0">
                <a:latin typeface="Lub Dub Medium" panose="020B0603030403020204" pitchFamily="34" charset="0"/>
              </a:rPr>
              <a:t>Endocrinology</a:t>
            </a:r>
          </a:p>
          <a:p>
            <a:pPr marL="742950" lvl="1" indent="-285750" fontAlgn="base">
              <a:lnSpc>
                <a:spcPct val="90000"/>
              </a:lnSpc>
              <a:spcAft>
                <a:spcPts val="1200"/>
              </a:spcAft>
              <a:buClr>
                <a:srgbClr val="CF2429"/>
              </a:buClr>
              <a:buFont typeface="Lub Dub Medium" panose="020B0603030403020204" pitchFamily="34" charset="0"/>
              <a:buChar char="−"/>
            </a:pPr>
            <a:r>
              <a:rPr lang="en-US" sz="1400" dirty="0">
                <a:latin typeface="Lub Dub Medium" panose="020B0603030403020204" pitchFamily="34" charset="0"/>
              </a:rPr>
              <a:t>Cardiology</a:t>
            </a:r>
          </a:p>
          <a:p>
            <a:pPr marL="228600" indent="-228600" fontAlgn="base">
              <a:lnSpc>
                <a:spcPct val="90000"/>
              </a:lnSpc>
              <a:spcAft>
                <a:spcPts val="1200"/>
              </a:spcAft>
              <a:buClr>
                <a:srgbClr val="CF2429"/>
              </a:buClr>
              <a:buFont typeface="Lub Dub Bold" panose="020B0803030403020204" pitchFamily="34" charset="0"/>
              <a:buChar char="»"/>
            </a:pPr>
            <a:r>
              <a:rPr lang="en-US" sz="1600" dirty="0">
                <a:latin typeface="Lub Dub Medium" panose="020B0603030403020204" pitchFamily="34" charset="0"/>
              </a:rPr>
              <a:t>CKM coordinator assistance with patient navigation across multiple subspecialists</a:t>
            </a:r>
          </a:p>
          <a:p>
            <a:pPr marL="228600" indent="-228600" fontAlgn="base">
              <a:lnSpc>
                <a:spcPct val="90000"/>
              </a:lnSpc>
              <a:spcAft>
                <a:spcPts val="1200"/>
              </a:spcAft>
              <a:buClr>
                <a:srgbClr val="CF2429"/>
              </a:buClr>
              <a:buFont typeface="Lub Dub Bold" panose="020B0803030403020204" pitchFamily="34" charset="0"/>
              <a:buChar char="»"/>
            </a:pPr>
            <a:r>
              <a:rPr lang="en-US" sz="1600" dirty="0">
                <a:latin typeface="Lub Dub Medium" panose="020B0603030403020204" pitchFamily="34" charset="0"/>
              </a:rPr>
              <a:t>Utilization of telemedicine to see subspecialists as needed</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161800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CKM Syndrome Prevention and Management</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2"/>
            <a:ext cx="10515600" cy="779279"/>
          </a:xfrm>
        </p:spPr>
        <p:txBody>
          <a:bodyPr>
            <a:normAutofit/>
          </a:bodyPr>
          <a:lstStyle/>
          <a:p>
            <a:pPr marL="0" indent="0">
              <a:buNone/>
            </a:pPr>
            <a:r>
              <a:rPr lang="en-US" sz="2400" b="0" i="0" u="none" strike="noStrike" dirty="0">
                <a:solidFill>
                  <a:srgbClr val="C00000"/>
                </a:solidFill>
                <a:effectLst/>
                <a:latin typeface="Lub Dub Heavy" panose="020B0903030403020204" pitchFamily="34" charset="0"/>
              </a:rPr>
              <a:t>Addressing SDOH in Care Model</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7851C05B-C01D-5FD2-8E71-11163398F550}"/>
              </a:ext>
              <a:ext uri="{C183D7F6-B498-43B3-948B-1728B52AA6E4}">
                <adec:decorative xmlns:adec="http://schemas.microsoft.com/office/drawing/2017/decorative" val="1"/>
              </a:ext>
            </a:extLst>
          </p:cNvPr>
          <p:cNvSpPr/>
          <p:nvPr/>
        </p:nvSpPr>
        <p:spPr>
          <a:xfrm>
            <a:off x="6984349" y="2057829"/>
            <a:ext cx="3648062" cy="11042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69DC3F-1436-695E-7C8F-44A344986639}"/>
              </a:ext>
              <a:ext uri="{C183D7F6-B498-43B3-948B-1728B52AA6E4}">
                <adec:decorative xmlns:adec="http://schemas.microsoft.com/office/drawing/2017/decorative" val="1"/>
              </a:ext>
            </a:extLst>
          </p:cNvPr>
          <p:cNvSpPr/>
          <p:nvPr/>
        </p:nvSpPr>
        <p:spPr>
          <a:xfrm>
            <a:off x="6305532" y="2103431"/>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F6668A-8E38-E3D6-7232-94910147CAE9}"/>
              </a:ext>
              <a:ext uri="{C183D7F6-B498-43B3-948B-1728B52AA6E4}">
                <adec:decorative xmlns:adec="http://schemas.microsoft.com/office/drawing/2017/decorative" val="1"/>
              </a:ext>
            </a:extLst>
          </p:cNvPr>
          <p:cNvSpPr/>
          <p:nvPr/>
        </p:nvSpPr>
        <p:spPr>
          <a:xfrm>
            <a:off x="2238406" y="2057829"/>
            <a:ext cx="3648062" cy="11042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C11DDE-90E3-EE9B-1633-0EA10A230A34}"/>
              </a:ext>
              <a:ext uri="{C183D7F6-B498-43B3-948B-1728B52AA6E4}">
                <adec:decorative xmlns:adec="http://schemas.microsoft.com/office/drawing/2017/decorative" val="1"/>
              </a:ext>
            </a:extLst>
          </p:cNvPr>
          <p:cNvSpPr/>
          <p:nvPr/>
        </p:nvSpPr>
        <p:spPr>
          <a:xfrm>
            <a:off x="1559589" y="2103431"/>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E66B92-A20A-07FA-96E1-1771A8772A93}"/>
              </a:ext>
              <a:ext uri="{C183D7F6-B498-43B3-948B-1728B52AA6E4}">
                <adec:decorative xmlns:adec="http://schemas.microsoft.com/office/drawing/2017/decorative" val="1"/>
              </a:ext>
            </a:extLst>
          </p:cNvPr>
          <p:cNvSpPr/>
          <p:nvPr/>
        </p:nvSpPr>
        <p:spPr>
          <a:xfrm>
            <a:off x="6984349" y="3704074"/>
            <a:ext cx="3648062" cy="110423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1FD3482-F673-BD71-62A9-42B2E51281AB}"/>
              </a:ext>
              <a:ext uri="{C183D7F6-B498-43B3-948B-1728B52AA6E4}">
                <adec:decorative xmlns:adec="http://schemas.microsoft.com/office/drawing/2017/decorative" val="1"/>
              </a:ext>
            </a:extLst>
          </p:cNvPr>
          <p:cNvSpPr/>
          <p:nvPr/>
        </p:nvSpPr>
        <p:spPr>
          <a:xfrm>
            <a:off x="6305532" y="3749676"/>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8198E6-A938-42A4-8B28-EFE6D82932A0}"/>
              </a:ext>
              <a:ext uri="{C183D7F6-B498-43B3-948B-1728B52AA6E4}">
                <adec:decorative xmlns:adec="http://schemas.microsoft.com/office/drawing/2017/decorative" val="1"/>
              </a:ext>
            </a:extLst>
          </p:cNvPr>
          <p:cNvSpPr/>
          <p:nvPr/>
        </p:nvSpPr>
        <p:spPr>
          <a:xfrm>
            <a:off x="2238406" y="3704074"/>
            <a:ext cx="3648062" cy="123718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6BCD60-DA65-52CD-AA1A-961637B98E84}"/>
              </a:ext>
              <a:ext uri="{C183D7F6-B498-43B3-948B-1728B52AA6E4}">
                <adec:decorative xmlns:adec="http://schemas.microsoft.com/office/drawing/2017/decorative" val="1"/>
              </a:ext>
            </a:extLst>
          </p:cNvPr>
          <p:cNvSpPr/>
          <p:nvPr/>
        </p:nvSpPr>
        <p:spPr>
          <a:xfrm>
            <a:off x="1559589" y="3749676"/>
            <a:ext cx="1013029" cy="1013029"/>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F6A586C-207A-DEC1-0FB8-A9C53904AEE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34126" y="2253574"/>
            <a:ext cx="819814" cy="633463"/>
          </a:xfrm>
          <a:prstGeom prst="rect">
            <a:avLst/>
          </a:prstGeom>
        </p:spPr>
      </p:pic>
      <p:pic>
        <p:nvPicPr>
          <p:cNvPr id="20" name="Picture 137">
            <a:extLst>
              <a:ext uri="{FF2B5EF4-FFF2-40B4-BE49-F238E27FC236}">
                <a16:creationId xmlns:a16="http://schemas.microsoft.com/office/drawing/2014/main" id="{881499BF-C20D-908B-7791-710B1DFEB7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6548" y="2247657"/>
            <a:ext cx="715805" cy="715805"/>
          </a:xfrm>
          <a:prstGeom prst="rect">
            <a:avLst/>
          </a:prstGeom>
        </p:spPr>
      </p:pic>
      <p:pic>
        <p:nvPicPr>
          <p:cNvPr id="24" name="Picture 23">
            <a:extLst>
              <a:ext uri="{FF2B5EF4-FFF2-40B4-BE49-F238E27FC236}">
                <a16:creationId xmlns:a16="http://schemas.microsoft.com/office/drawing/2014/main" id="{FCDE7469-9203-19D5-6FF6-1475D68AC12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92939" y="3826713"/>
            <a:ext cx="919947" cy="919947"/>
          </a:xfrm>
          <a:prstGeom prst="rect">
            <a:avLst/>
          </a:prstGeom>
        </p:spPr>
      </p:pic>
      <p:pic>
        <p:nvPicPr>
          <p:cNvPr id="25" name="Picture 24">
            <a:extLst>
              <a:ext uri="{FF2B5EF4-FFF2-40B4-BE49-F238E27FC236}">
                <a16:creationId xmlns:a16="http://schemas.microsoft.com/office/drawing/2014/main" id="{0CEABD69-6C69-7EE3-6C11-0F8B960412D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539272" y="3866099"/>
            <a:ext cx="557030" cy="788095"/>
          </a:xfrm>
          <a:prstGeom prst="rect">
            <a:avLst/>
          </a:prstGeom>
        </p:spPr>
      </p:pic>
      <p:sp>
        <p:nvSpPr>
          <p:cNvPr id="10" name="TextBox 9">
            <a:extLst>
              <a:ext uri="{FF2B5EF4-FFF2-40B4-BE49-F238E27FC236}">
                <a16:creationId xmlns:a16="http://schemas.microsoft.com/office/drawing/2014/main" id="{75659736-27EF-E8FA-FC2A-C7F7BC11E566}"/>
              </a:ext>
            </a:extLst>
          </p:cNvPr>
          <p:cNvSpPr txBox="1"/>
          <p:nvPr/>
        </p:nvSpPr>
        <p:spPr>
          <a:xfrm>
            <a:off x="2685297" y="2303254"/>
            <a:ext cx="2893571" cy="590931"/>
          </a:xfrm>
          <a:prstGeom prst="rect">
            <a:avLst/>
          </a:prstGeom>
          <a:noFill/>
        </p:spPr>
        <p:txBody>
          <a:bodyPr wrap="square">
            <a:spAutoFit/>
          </a:bodyPr>
          <a:lstStyle/>
          <a:p>
            <a:pPr lvl="0">
              <a:lnSpc>
                <a:spcPct val="90000"/>
              </a:lnSpc>
            </a:pPr>
            <a:r>
              <a:rPr lang="en-US" b="1" dirty="0">
                <a:latin typeface="Lub Dub Condensed" panose="020B0506030403020204" pitchFamily="34" charset="0"/>
              </a:rPr>
              <a:t>Systematic screening </a:t>
            </a:r>
            <a:r>
              <a:rPr lang="en-US" dirty="0">
                <a:latin typeface="Lub Dub Condensed" panose="020B0506030403020204" pitchFamily="34" charset="0"/>
              </a:rPr>
              <a:t>for </a:t>
            </a:r>
            <a:br>
              <a:rPr lang="en-US" dirty="0">
                <a:latin typeface="Lub Dub Condensed" panose="020B0506030403020204" pitchFamily="34" charset="0"/>
              </a:rPr>
            </a:br>
            <a:r>
              <a:rPr lang="en-US" dirty="0">
                <a:latin typeface="Lub Dub Condensed" panose="020B0506030403020204" pitchFamily="34" charset="0"/>
              </a:rPr>
              <a:t>SDOH using validated tools​</a:t>
            </a:r>
          </a:p>
        </p:txBody>
      </p:sp>
      <p:sp>
        <p:nvSpPr>
          <p:cNvPr id="7" name="TextBox 6">
            <a:extLst>
              <a:ext uri="{FF2B5EF4-FFF2-40B4-BE49-F238E27FC236}">
                <a16:creationId xmlns:a16="http://schemas.microsoft.com/office/drawing/2014/main" id="{6498DFA9-277A-81E1-6071-66EFB2EEA79A}"/>
              </a:ext>
            </a:extLst>
          </p:cNvPr>
          <p:cNvSpPr txBox="1"/>
          <p:nvPr/>
        </p:nvSpPr>
        <p:spPr>
          <a:xfrm>
            <a:off x="7390143" y="2140260"/>
            <a:ext cx="3242268" cy="923329"/>
          </a:xfrm>
          <a:prstGeom prst="rect">
            <a:avLst/>
          </a:prstGeom>
          <a:noFill/>
        </p:spPr>
        <p:txBody>
          <a:bodyPr wrap="square">
            <a:spAutoFit/>
          </a:bodyPr>
          <a:lstStyle/>
          <a:p>
            <a:pPr lvl="0">
              <a:lnSpc>
                <a:spcPct val="100000"/>
              </a:lnSpc>
            </a:pPr>
            <a:r>
              <a:rPr lang="en-US" dirty="0">
                <a:latin typeface="Lub Dub Condensed" panose="020B0506030403020204" pitchFamily="34" charset="0"/>
              </a:rPr>
              <a:t>Integration of </a:t>
            </a:r>
            <a:r>
              <a:rPr lang="en-US" b="1" dirty="0">
                <a:latin typeface="Lub Dub Condensed" panose="020B0506030403020204" pitchFamily="34" charset="0"/>
              </a:rPr>
              <a:t>SDOH assessments</a:t>
            </a:r>
            <a:r>
              <a:rPr lang="en-US" dirty="0">
                <a:latin typeface="Lub Dub Condensed" panose="020B0506030403020204" pitchFamily="34" charset="0"/>
              </a:rPr>
              <a:t> into clinical care workflow and EHR​</a:t>
            </a:r>
          </a:p>
        </p:txBody>
      </p:sp>
      <p:sp>
        <p:nvSpPr>
          <p:cNvPr id="16" name="TextBox 15">
            <a:extLst>
              <a:ext uri="{FF2B5EF4-FFF2-40B4-BE49-F238E27FC236}">
                <a16:creationId xmlns:a16="http://schemas.microsoft.com/office/drawing/2014/main" id="{9F3AEDCB-2CA4-79E2-68F8-D7AC2E14E6EB}"/>
              </a:ext>
            </a:extLst>
          </p:cNvPr>
          <p:cNvSpPr txBox="1"/>
          <p:nvPr/>
        </p:nvSpPr>
        <p:spPr>
          <a:xfrm>
            <a:off x="2644200" y="3851727"/>
            <a:ext cx="3242268" cy="1089529"/>
          </a:xfrm>
          <a:prstGeom prst="rect">
            <a:avLst/>
          </a:prstGeom>
          <a:noFill/>
        </p:spPr>
        <p:txBody>
          <a:bodyPr wrap="square">
            <a:spAutoFit/>
          </a:bodyPr>
          <a:lstStyle/>
          <a:p>
            <a:pPr lvl="0">
              <a:lnSpc>
                <a:spcPct val="90000"/>
              </a:lnSpc>
            </a:pPr>
            <a:r>
              <a:rPr lang="en-US" dirty="0">
                <a:latin typeface="Lub Dub Condensed" panose="020B0506030403020204" pitchFamily="34" charset="0"/>
              </a:rPr>
              <a:t>Incorporation of </a:t>
            </a:r>
            <a:r>
              <a:rPr lang="en-US" b="1" dirty="0">
                <a:latin typeface="Lub Dub Condensed" panose="020B0506030403020204" pitchFamily="34" charset="0"/>
              </a:rPr>
              <a:t>community health workers</a:t>
            </a:r>
            <a:r>
              <a:rPr lang="en-US" dirty="0">
                <a:latin typeface="Lub Dub Condensed" panose="020B0506030403020204" pitchFamily="34" charset="0"/>
              </a:rPr>
              <a:t> into integrated care team for patient support and navigation </a:t>
            </a:r>
          </a:p>
        </p:txBody>
      </p:sp>
      <p:sp>
        <p:nvSpPr>
          <p:cNvPr id="13" name="TextBox 12">
            <a:extLst>
              <a:ext uri="{FF2B5EF4-FFF2-40B4-BE49-F238E27FC236}">
                <a16:creationId xmlns:a16="http://schemas.microsoft.com/office/drawing/2014/main" id="{8D98FAC7-03AF-4637-C5EF-257D60E17E09}"/>
              </a:ext>
            </a:extLst>
          </p:cNvPr>
          <p:cNvSpPr txBox="1"/>
          <p:nvPr/>
        </p:nvSpPr>
        <p:spPr>
          <a:xfrm>
            <a:off x="7390143" y="3862003"/>
            <a:ext cx="3242268" cy="840231"/>
          </a:xfrm>
          <a:prstGeom prst="rect">
            <a:avLst/>
          </a:prstGeom>
          <a:noFill/>
        </p:spPr>
        <p:txBody>
          <a:bodyPr wrap="square">
            <a:spAutoFit/>
          </a:bodyPr>
          <a:lstStyle/>
          <a:p>
            <a:pPr lvl="0">
              <a:lnSpc>
                <a:spcPct val="90000"/>
              </a:lnSpc>
            </a:pPr>
            <a:r>
              <a:rPr lang="en-US" dirty="0">
                <a:latin typeface="Lub Dub Condensed" panose="020B0506030403020204" pitchFamily="34" charset="0"/>
              </a:rPr>
              <a:t>Leveraging </a:t>
            </a:r>
            <a:r>
              <a:rPr lang="en-US" b="1" dirty="0">
                <a:latin typeface="Lub Dub Condensed" panose="020B0506030403020204" pitchFamily="34" charset="0"/>
              </a:rPr>
              <a:t>existing </a:t>
            </a:r>
            <a:br>
              <a:rPr lang="en-US" b="1" dirty="0">
                <a:latin typeface="Lub Dub Condensed" panose="020B0506030403020204" pitchFamily="34" charset="0"/>
              </a:rPr>
            </a:br>
            <a:r>
              <a:rPr lang="en-US" b="1" dirty="0">
                <a:latin typeface="Lub Dub Condensed" panose="020B0506030403020204" pitchFamily="34" charset="0"/>
              </a:rPr>
              <a:t>community resources and community programs​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SDOH, social determinants of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48066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96C9-79E6-962B-0E88-E82D8B8A8738}"/>
              </a:ext>
            </a:extLst>
          </p:cNvPr>
          <p:cNvSpPr>
            <a:spLocks noGrp="1"/>
          </p:cNvSpPr>
          <p:nvPr>
            <p:ph type="title"/>
          </p:nvPr>
        </p:nvSpPr>
        <p:spPr>
          <a:xfrm>
            <a:off x="838200" y="172078"/>
            <a:ext cx="10515600" cy="660111"/>
          </a:xfrm>
        </p:spPr>
        <p:txBody>
          <a:bodyPr/>
          <a:lstStyle/>
          <a:p>
            <a:r>
              <a:rPr lang="en-US" dirty="0"/>
              <a:t>CKM Syndrome Management Stages 1-3</a:t>
            </a:r>
          </a:p>
        </p:txBody>
      </p:sp>
      <p:sp>
        <p:nvSpPr>
          <p:cNvPr id="4" name="Slide Number Placeholder 3">
            <a:extLst>
              <a:ext uri="{FF2B5EF4-FFF2-40B4-BE49-F238E27FC236}">
                <a16:creationId xmlns:a16="http://schemas.microsoft.com/office/drawing/2014/main" id="{DEE3723A-522C-839F-FAEF-376DC9095EA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5" name="Text Placeholder 4">
            <a:extLst>
              <a:ext uri="{FF2B5EF4-FFF2-40B4-BE49-F238E27FC236}">
                <a16:creationId xmlns:a16="http://schemas.microsoft.com/office/drawing/2014/main" id="{67698463-DDFF-B04B-C3A6-428392E65BB7}"/>
              </a:ext>
            </a:extLst>
          </p:cNvPr>
          <p:cNvSpPr>
            <a:spLocks noGrp="1"/>
          </p:cNvSpPr>
          <p:nvPr>
            <p:ph type="body" sz="quarter" idx="13"/>
          </p:nvPr>
        </p:nvSpPr>
        <p:spPr>
          <a:xfrm>
            <a:off x="1220856" y="5701540"/>
            <a:ext cx="10515600" cy="577680"/>
          </a:xfrm>
        </p:spPr>
        <p:txBody>
          <a:bodyPr/>
          <a:lstStyle/>
          <a:p>
            <a:r>
              <a:rPr lang="en-US" sz="900" b="1" dirty="0"/>
              <a:t>Abbreviations: </a:t>
            </a:r>
            <a:r>
              <a:rPr lang="en-US" sz="900" dirty="0" err="1"/>
              <a:t>ACEi</a:t>
            </a:r>
            <a:r>
              <a:rPr lang="en-US" sz="900" dirty="0"/>
              <a:t> indicates angiotensin-converting-enzyme inhibitors; ARB, angiotensin II receptor blockers; </a:t>
            </a:r>
            <a:r>
              <a:rPr lang="en-US" sz="900" dirty="0" err="1"/>
              <a:t>ARNi</a:t>
            </a:r>
            <a:r>
              <a:rPr lang="en-US" sz="900" dirty="0"/>
              <a:t>, angiotensin receptor/</a:t>
            </a:r>
            <a:r>
              <a:rPr lang="en-US" sz="900" dirty="0" err="1"/>
              <a:t>neprilysin</a:t>
            </a:r>
            <a:r>
              <a:rPr lang="en-US" sz="900" dirty="0"/>
              <a:t> inhibitors; ASCVD, atherosclerotic cardiovascular disease; BP, blood pressure; BMI, body mass index; CHD, coronary heart disease; CHW, community health worker; CKD, chronic kidney disease; CKM, cardiovascular-kidney-metabolic; CVD, cardiovascular disease; DKD, diabetic kidney disease; DM, diabetes mellitus; EF, ejection fraction; GLP-1RA, GLP-1 receptor agonist; HbA1c, hemoglobin A1c; HF, heart failure; IGT, impaired glucose tolerance; </a:t>
            </a:r>
            <a:r>
              <a:rPr lang="en-US" sz="900" dirty="0" err="1"/>
              <a:t>MetS</a:t>
            </a:r>
            <a:r>
              <a:rPr lang="en-US" sz="900" dirty="0"/>
              <a:t>, metabolic syndrome; P2Y12i, P2Y12 inhibitors; SDOH, social determinants of health; SGLT2i, sodium-glucose transport protein 2 inhibitors; STOP, Strategies to Overcome and Prevent; and UACR, urine albumin-creatinine ratio.</a:t>
            </a:r>
          </a:p>
        </p:txBody>
      </p:sp>
      <p:pic>
        <p:nvPicPr>
          <p:cNvPr id="9" name="Content Placeholder 8" descr="A diagram of a patient's condition">
            <a:extLst>
              <a:ext uri="{FF2B5EF4-FFF2-40B4-BE49-F238E27FC236}">
                <a16:creationId xmlns:a16="http://schemas.microsoft.com/office/drawing/2014/main" id="{1CCE03A4-8875-B8F1-2266-055A124F99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3800" y="853037"/>
            <a:ext cx="5305765" cy="4825393"/>
          </a:xfrm>
        </p:spPr>
      </p:pic>
    </p:spTree>
    <p:extLst>
      <p:ext uri="{BB962C8B-B14F-4D97-AF65-F5344CB8AC3E}">
        <p14:creationId xmlns:p14="http://schemas.microsoft.com/office/powerpoint/2010/main" val="292991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6E59-E536-FDA0-A138-18103D7713AF}"/>
              </a:ext>
            </a:extLst>
          </p:cNvPr>
          <p:cNvSpPr>
            <a:spLocks noGrp="1"/>
          </p:cNvSpPr>
          <p:nvPr>
            <p:ph type="title"/>
          </p:nvPr>
        </p:nvSpPr>
        <p:spPr/>
        <p:txBody>
          <a:bodyPr/>
          <a:lstStyle/>
          <a:p>
            <a:r>
              <a:rPr lang="en-US" dirty="0"/>
              <a:t>CKM Syndrome Management Stage 4</a:t>
            </a:r>
          </a:p>
        </p:txBody>
      </p:sp>
      <p:sp>
        <p:nvSpPr>
          <p:cNvPr id="4" name="Slide Number Placeholder 3">
            <a:extLst>
              <a:ext uri="{FF2B5EF4-FFF2-40B4-BE49-F238E27FC236}">
                <a16:creationId xmlns:a16="http://schemas.microsoft.com/office/drawing/2014/main" id="{0747E30D-0448-B44E-9951-A395C2DA2AFD}"/>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5" name="Text Placeholder 4">
            <a:extLst>
              <a:ext uri="{FF2B5EF4-FFF2-40B4-BE49-F238E27FC236}">
                <a16:creationId xmlns:a16="http://schemas.microsoft.com/office/drawing/2014/main" id="{EB2D7FC5-B31D-CAC8-A182-97F890B9EEC5}"/>
              </a:ext>
            </a:extLst>
          </p:cNvPr>
          <p:cNvSpPr>
            <a:spLocks noGrp="1"/>
          </p:cNvSpPr>
          <p:nvPr>
            <p:ph type="body" sz="quarter" idx="13"/>
          </p:nvPr>
        </p:nvSpPr>
        <p:spPr>
          <a:xfrm>
            <a:off x="1220856" y="5787323"/>
            <a:ext cx="10515600" cy="561148"/>
          </a:xfrm>
        </p:spPr>
        <p:txBody>
          <a:bodyPr/>
          <a:lstStyle/>
          <a:p>
            <a:r>
              <a:rPr lang="en-US" sz="900" b="1" dirty="0"/>
              <a:t>Abbreviations:</a:t>
            </a:r>
            <a:r>
              <a:rPr lang="en-US" sz="900" dirty="0"/>
              <a:t> </a:t>
            </a:r>
            <a:r>
              <a:rPr lang="en-US" sz="900" dirty="0" err="1"/>
              <a:t>ACEi</a:t>
            </a:r>
            <a:r>
              <a:rPr lang="en-US" sz="900" dirty="0"/>
              <a:t> indicates angiotensin-converting-enzyme inhibitors; ARB, angiotensin II receptor blockers; </a:t>
            </a:r>
            <a:r>
              <a:rPr lang="en-US" sz="900" dirty="0" err="1"/>
              <a:t>ARNi</a:t>
            </a:r>
            <a:r>
              <a:rPr lang="en-US" sz="900" dirty="0"/>
              <a:t>, angiotensin receptor/</a:t>
            </a:r>
            <a:r>
              <a:rPr lang="en-US" sz="900" dirty="0" err="1"/>
              <a:t>neprilysin</a:t>
            </a:r>
            <a:r>
              <a:rPr lang="en-US" sz="900" dirty="0"/>
              <a:t> inhibitors; ASCVD, atherosclerotic cardiovascular disease; BP, blood pressure; BMI, body mass index; CHD, coronary heart disease; CHW, community health worker; CKD, chronic kidney disease; CKM, cardiovascular-kidney-metabolic; CVD, cardiovascular disease; DKD, diabetic kidney disease; DM, diabetes mellitus; EF, ejection fraction; GDMT, guideline-directed medical therapy; GLP-1RA, GLP-1 receptor agonist; HbA1c, hemoglobin A1c; HF, heart failure; IGT, impaired glucose tolerance; LDL, low-density lipoprotein; </a:t>
            </a:r>
            <a:r>
              <a:rPr lang="en-US" sz="900" dirty="0" err="1"/>
              <a:t>MetS</a:t>
            </a:r>
            <a:r>
              <a:rPr lang="en-US" sz="900" dirty="0"/>
              <a:t>, metabolic syndrome; P2Y12i, P2Y12 inhibitors; SDOH, social determinants of health; SGLT2i, sodium-glucose transport protein 2 inhibitors; STOP, Strategies to Overcome and Prevent; and UACR, urine albumin-creatinine ratio.</a:t>
            </a:r>
          </a:p>
        </p:txBody>
      </p:sp>
      <p:pic>
        <p:nvPicPr>
          <p:cNvPr id="9" name="Content Placeholder 8" descr="A diagram of a patient with an end result&#10;&#10;Description automatically generated with medium confidence">
            <a:extLst>
              <a:ext uri="{FF2B5EF4-FFF2-40B4-BE49-F238E27FC236}">
                <a16:creationId xmlns:a16="http://schemas.microsoft.com/office/drawing/2014/main" id="{20C23C00-E2B5-0A33-964E-C9F93C8A7C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5693" y="891115"/>
            <a:ext cx="5106759" cy="4903603"/>
          </a:xfrm>
        </p:spPr>
      </p:pic>
    </p:spTree>
    <p:extLst>
      <p:ext uri="{BB962C8B-B14F-4D97-AF65-F5344CB8AC3E}">
        <p14:creationId xmlns:p14="http://schemas.microsoft.com/office/powerpoint/2010/main" val="136235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9A7F6-65B3-E401-6696-AB1994181EA7}"/>
              </a:ext>
            </a:extLst>
          </p:cNvPr>
          <p:cNvSpPr>
            <a:spLocks noGrp="1"/>
          </p:cNvSpPr>
          <p:nvPr>
            <p:ph type="title"/>
          </p:nvPr>
        </p:nvSpPr>
        <p:spPr>
          <a:xfrm>
            <a:off x="838200" y="611704"/>
            <a:ext cx="10515600" cy="660111"/>
          </a:xfrm>
        </p:spPr>
        <p:txBody>
          <a:bodyPr/>
          <a:lstStyle/>
          <a:p>
            <a:r>
              <a:rPr lang="en-US" sz="3100" dirty="0">
                <a:latin typeface="Lub Dub Medium" panose="020B0603030403020204" pitchFamily="34" charset="0"/>
              </a:rPr>
              <a:t>Definition of </a:t>
            </a:r>
            <a:br>
              <a:rPr lang="en-US" sz="3100" dirty="0"/>
            </a:br>
            <a:r>
              <a:rPr lang="en-US" sz="3100" dirty="0"/>
              <a:t>Cardiovascular-Kidney-Metabolic Syndrome (CKM)</a:t>
            </a:r>
          </a:p>
        </p:txBody>
      </p:sp>
      <p:sp>
        <p:nvSpPr>
          <p:cNvPr id="6" name="Content Placeholder 5">
            <a:extLst>
              <a:ext uri="{FF2B5EF4-FFF2-40B4-BE49-F238E27FC236}">
                <a16:creationId xmlns:a16="http://schemas.microsoft.com/office/drawing/2014/main" id="{EC544DB7-61E6-6259-CF5A-FC00E5C7BB25}"/>
              </a:ext>
            </a:extLst>
          </p:cNvPr>
          <p:cNvSpPr>
            <a:spLocks noGrp="1"/>
          </p:cNvSpPr>
          <p:nvPr>
            <p:ph idx="1"/>
          </p:nvPr>
        </p:nvSpPr>
        <p:spPr>
          <a:xfrm>
            <a:off x="838200" y="1604324"/>
            <a:ext cx="10001036" cy="3835357"/>
          </a:xfrm>
        </p:spPr>
        <p:txBody>
          <a:bodyPr>
            <a:normAutofit/>
          </a:bodyPr>
          <a:lstStyle/>
          <a:p>
            <a:pPr>
              <a:spcBef>
                <a:spcPts val="0"/>
              </a:spcBef>
              <a:spcAft>
                <a:spcPts val="2400"/>
              </a:spcAft>
              <a:buClr>
                <a:srgbClr val="CF2429"/>
              </a:buClr>
              <a:buFont typeface="Lub Dub Bold" panose="020B0803030403020204" pitchFamily="34" charset="0"/>
              <a:buChar char="»"/>
            </a:pPr>
            <a:r>
              <a:rPr lang="en-US" sz="2000" dirty="0"/>
              <a:t>A systemic disorder characterized by pathophysiologic interactions among metabolic risk factors, chronic kidney disease, and the cardiovascular system, leading to multi-organ dysfunction and a high rate of adverse cardiovascular outcomes.</a:t>
            </a:r>
          </a:p>
          <a:p>
            <a:pPr>
              <a:spcBef>
                <a:spcPts val="0"/>
              </a:spcBef>
              <a:spcAft>
                <a:spcPts val="2400"/>
              </a:spcAft>
              <a:buClr>
                <a:srgbClr val="CF2429"/>
              </a:buClr>
              <a:buFont typeface="Lub Dub Bold" panose="020B0803030403020204" pitchFamily="34" charset="0"/>
              <a:buChar char="»"/>
            </a:pPr>
            <a:r>
              <a:rPr lang="en-US" sz="2000" dirty="0"/>
              <a:t>CKM syndrome includes both individuals at risk for cardiovascular disease due to the presence of metabolic risk factors and/or chronic kidney disease, and individuals with existing cardiovascular disease that is potentially related to or complicates metabolic risk factors and/or chronic kidney disease. </a:t>
            </a:r>
          </a:p>
          <a:p>
            <a:pPr>
              <a:spcBef>
                <a:spcPts val="0"/>
              </a:spcBef>
              <a:spcAft>
                <a:spcPts val="2400"/>
              </a:spcAft>
              <a:buClr>
                <a:srgbClr val="CF2429"/>
              </a:buClr>
              <a:buFont typeface="Lub Dub Bold" panose="020B0803030403020204" pitchFamily="34" charset="0"/>
              <a:buChar char="»"/>
            </a:pPr>
            <a:r>
              <a:rPr lang="en-US" sz="2000" dirty="0"/>
              <a:t>The increased likelihood of CKM syndrome and its adverse outcomes is further influenced by unfavorable conditions for lifestyle and self-care resulting from policies, economics, and the environment.</a:t>
            </a:r>
          </a:p>
        </p:txBody>
      </p:sp>
      <p:sp>
        <p:nvSpPr>
          <p:cNvPr id="7" name="Text Placeholder 6">
            <a:extLst>
              <a:ext uri="{FF2B5EF4-FFF2-40B4-BE49-F238E27FC236}">
                <a16:creationId xmlns:a16="http://schemas.microsoft.com/office/drawing/2014/main" id="{4493C598-0704-48FB-CC79-D3E8338C2661}"/>
              </a:ext>
            </a:extLst>
          </p:cNvPr>
          <p:cNvSpPr>
            <a:spLocks noGrp="1"/>
          </p:cNvSpPr>
          <p:nvPr>
            <p:ph type="body" sz="quarter" idx="13"/>
          </p:nvPr>
        </p:nvSpPr>
        <p:spPr>
          <a:xfrm>
            <a:off x="838200" y="5895481"/>
            <a:ext cx="10515600" cy="271939"/>
          </a:xfrm>
        </p:spPr>
        <p:txBody>
          <a:bodyPr/>
          <a:lstStyle/>
          <a:p>
            <a:r>
              <a:rPr lang="en-US" b="1" dirty="0"/>
              <a:t>Abbreviations: </a:t>
            </a:r>
            <a:r>
              <a:rPr lang="en-US" dirty="0"/>
              <a:t>CKM indicates Cardiovascular-Kidney-Metabolic.</a:t>
            </a:r>
          </a:p>
        </p:txBody>
      </p:sp>
      <p:sp>
        <p:nvSpPr>
          <p:cNvPr id="2" name="Rectangle 1">
            <a:extLst>
              <a:ext uri="{FF2B5EF4-FFF2-40B4-BE49-F238E27FC236}">
                <a16:creationId xmlns:a16="http://schemas.microsoft.com/office/drawing/2014/main" id="{B8B22F88-7E3A-57F3-4C4D-125D3766F5F5}"/>
              </a:ext>
              <a:ext uri="{C183D7F6-B498-43B3-948B-1728B52AA6E4}">
                <adec:decorative xmlns:adec="http://schemas.microsoft.com/office/drawing/2017/decorative" val="1"/>
              </a:ext>
            </a:extLst>
          </p:cNvPr>
          <p:cNvSpPr/>
          <p:nvPr/>
        </p:nvSpPr>
        <p:spPr>
          <a:xfrm>
            <a:off x="2653553" y="6203576"/>
            <a:ext cx="7512423" cy="54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5426CE-EB0B-355A-A68F-EC4B35EAC2A0}"/>
              </a:ext>
            </a:extLst>
          </p:cNvPr>
          <p:cNvSpPr txBox="1"/>
          <p:nvPr/>
        </p:nvSpPr>
        <p:spPr>
          <a:xfrm>
            <a:off x="2745569" y="6333258"/>
            <a:ext cx="6700863" cy="369332"/>
          </a:xfrm>
          <a:prstGeom prst="rect">
            <a:avLst/>
          </a:prstGeom>
          <a:noFill/>
        </p:spPr>
        <p:txBody>
          <a:bodyPr wrap="square">
            <a:spAutoFit/>
          </a:bodyPr>
          <a:lstStyle/>
          <a:p>
            <a:pPr algn="ctr">
              <a:buClr>
                <a:srgbClr val="000000"/>
              </a:buClr>
              <a:defRPr/>
            </a:pPr>
            <a:r>
              <a:rPr lang="en-US" sz="900" kern="0" dirty="0" err="1">
                <a:solidFill>
                  <a:schemeClr val="tx1">
                    <a:lumMod val="50000"/>
                    <a:lumOff val="50000"/>
                  </a:schemeClr>
                </a:solidFill>
                <a:latin typeface="Lub Dub Condensed" panose="020B0506030403020204" pitchFamily="34" charset="0"/>
                <a:cs typeface="Arial"/>
              </a:rPr>
              <a:t>Ndumele</a:t>
            </a:r>
            <a:r>
              <a:rPr lang="en-US" sz="900" kern="0" dirty="0">
                <a:solidFill>
                  <a:schemeClr val="tx1">
                    <a:lumMod val="50000"/>
                    <a:lumOff val="50000"/>
                  </a:schemeClr>
                </a:solidFill>
                <a:latin typeface="Lub Dub Condensed" panose="020B0506030403020204" pitchFamily="34" charset="0"/>
                <a:cs typeface="Arial"/>
              </a:rPr>
              <a:t>, C.E. et al., Cardiovascular-Kidney-Metabolic Health: A Presidential Advisory From the American Heart Association. 2023. </a:t>
            </a:r>
            <a:r>
              <a:rPr lang="en-US" sz="900" i="1" kern="0" dirty="0">
                <a:solidFill>
                  <a:schemeClr val="tx1">
                    <a:lumMod val="50000"/>
                    <a:lumOff val="50000"/>
                  </a:schemeClr>
                </a:solidFill>
                <a:latin typeface="Lub Dub Condensed" panose="020B0506030403020204" pitchFamily="34" charset="0"/>
                <a:cs typeface="Arial"/>
              </a:rPr>
              <a:t>Circulation</a:t>
            </a:r>
            <a:r>
              <a:rPr lang="en-US" sz="900" kern="0" dirty="0">
                <a:solidFill>
                  <a:schemeClr val="tx1">
                    <a:lumMod val="50000"/>
                    <a:lumOff val="50000"/>
                  </a:schemeClr>
                </a:solidFill>
                <a:latin typeface="Lub Dub Condensed" panose="020B0506030403020204" pitchFamily="34" charset="0"/>
                <a:cs typeface="Arial"/>
              </a:rPr>
              <a:t>.</a:t>
            </a:r>
          </a:p>
          <a:p>
            <a:pPr algn="ctr">
              <a:buClr>
                <a:srgbClr val="000000"/>
              </a:buClr>
              <a:defRPr/>
            </a:pPr>
            <a:endParaRPr lang="en-US" sz="900" kern="0" dirty="0">
              <a:solidFill>
                <a:schemeClr val="tx1">
                  <a:lumMod val="50000"/>
                  <a:lumOff val="50000"/>
                </a:schemeClr>
              </a:solidFill>
              <a:latin typeface="Lub Dub Condensed" panose="020B0506030403020204" pitchFamily="34" charset="0"/>
              <a:cs typeface="Arial"/>
            </a:endParaRPr>
          </a:p>
        </p:txBody>
      </p:sp>
      <p:sp>
        <p:nvSpPr>
          <p:cNvPr id="4" name="Slide Number Placeholder 3">
            <a:extLst>
              <a:ext uri="{FF2B5EF4-FFF2-40B4-BE49-F238E27FC236}">
                <a16:creationId xmlns:a16="http://schemas.microsoft.com/office/drawing/2014/main" id="{A1F9345B-658C-E7D4-D61A-8C3BCDEA767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sz="900" dirty="0"/>
          </a:p>
        </p:txBody>
      </p:sp>
    </p:spTree>
    <p:extLst>
      <p:ext uri="{BB962C8B-B14F-4D97-AF65-F5344CB8AC3E}">
        <p14:creationId xmlns:p14="http://schemas.microsoft.com/office/powerpoint/2010/main" val="391885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807377" y="1922825"/>
            <a:ext cx="10515600" cy="1385454"/>
          </a:xfrm>
        </p:spPr>
        <p:txBody>
          <a:bodyPr>
            <a:normAutofit/>
          </a:bodyPr>
          <a:lstStyle/>
          <a:p>
            <a:pPr marL="0" indent="0" algn="ctr">
              <a:buNone/>
            </a:pPr>
            <a:r>
              <a:rPr lang="en-US" sz="2400" b="0" i="0" u="none" strike="noStrike" dirty="0">
                <a:solidFill>
                  <a:srgbClr val="C00000"/>
                </a:solidFill>
                <a:effectLst/>
                <a:latin typeface="Lub Dub Heavy" panose="020B0903030403020204" pitchFamily="34" charset="0"/>
              </a:rPr>
              <a:t>Patient-Centered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Implementation </a:t>
            </a:r>
            <a:br>
              <a:rPr lang="en-US" sz="2400" b="0" i="0" u="none" strike="noStrike" dirty="0">
                <a:solidFill>
                  <a:srgbClr val="C00000"/>
                </a:solidFill>
                <a:effectLst/>
                <a:latin typeface="Lub Dub Heavy" panose="020B0903030403020204" pitchFamily="34" charset="0"/>
              </a:rPr>
            </a:br>
            <a:r>
              <a:rPr lang="en-US" sz="2400" b="0" i="0" u="none" strike="noStrike" dirty="0">
                <a:solidFill>
                  <a:srgbClr val="C00000"/>
                </a:solidFill>
                <a:effectLst/>
                <a:latin typeface="Lub Dub Heavy" panose="020B0903030403020204" pitchFamily="34" charset="0"/>
              </a:rPr>
              <a:t>Focus</a:t>
            </a:r>
            <a:endParaRPr lang="en-US" dirty="0">
              <a:solidFill>
                <a:srgbClr val="C00000"/>
              </a:solidFill>
              <a:latin typeface="Lub Dub Heavy" panose="020B0903030403020204" pitchFamily="34" charset="0"/>
            </a:endParaRPr>
          </a:p>
        </p:txBody>
      </p:sp>
      <p:pic>
        <p:nvPicPr>
          <p:cNvPr id="9" name="Picture 8">
            <a:extLst>
              <a:ext uri="{FF2B5EF4-FFF2-40B4-BE49-F238E27FC236}">
                <a16:creationId xmlns:a16="http://schemas.microsoft.com/office/drawing/2014/main" id="{BEC67FC2-47F5-9E93-0C9E-1DA3549A68D7}"/>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88134" y="154112"/>
            <a:ext cx="11415732" cy="6421349"/>
          </a:xfrm>
          <a:prstGeom prst="rect">
            <a:avLst/>
          </a:prstGeom>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4" name="TextBox 13">
            <a:extLst>
              <a:ext uri="{FF2B5EF4-FFF2-40B4-BE49-F238E27FC236}">
                <a16:creationId xmlns:a16="http://schemas.microsoft.com/office/drawing/2014/main" id="{E1FED8DD-AD18-96E5-B728-3CB37335F4F1}"/>
              </a:ext>
            </a:extLst>
          </p:cNvPr>
          <p:cNvSpPr txBox="1"/>
          <p:nvPr/>
        </p:nvSpPr>
        <p:spPr>
          <a:xfrm rot="20973264">
            <a:off x="1402204" y="2051354"/>
            <a:ext cx="1845257"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Consideration of SDOH</a:t>
            </a:r>
          </a:p>
        </p:txBody>
      </p:sp>
      <p:sp>
        <p:nvSpPr>
          <p:cNvPr id="13" name="TextBox 12">
            <a:extLst>
              <a:ext uri="{FF2B5EF4-FFF2-40B4-BE49-F238E27FC236}">
                <a16:creationId xmlns:a16="http://schemas.microsoft.com/office/drawing/2014/main" id="{CAD1CF20-45FE-B924-2AC3-B0FB8A7BF950}"/>
              </a:ext>
            </a:extLst>
          </p:cNvPr>
          <p:cNvSpPr txBox="1"/>
          <p:nvPr/>
        </p:nvSpPr>
        <p:spPr>
          <a:xfrm rot="19662257">
            <a:off x="1953171" y="3258439"/>
            <a:ext cx="1828809"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Social </a:t>
            </a:r>
            <a:b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Determinants </a:t>
            </a:r>
            <a:b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of Health</a:t>
            </a:r>
          </a:p>
        </p:txBody>
      </p:sp>
      <p:sp>
        <p:nvSpPr>
          <p:cNvPr id="15" name="TextBox 14">
            <a:extLst>
              <a:ext uri="{FF2B5EF4-FFF2-40B4-BE49-F238E27FC236}">
                <a16:creationId xmlns:a16="http://schemas.microsoft.com/office/drawing/2014/main" id="{5259BF5E-B271-B92F-D998-A76DCDE49F45}"/>
              </a:ext>
            </a:extLst>
          </p:cNvPr>
          <p:cNvSpPr txBox="1"/>
          <p:nvPr/>
        </p:nvSpPr>
        <p:spPr>
          <a:xfrm rot="18358163">
            <a:off x="3173518" y="4319445"/>
            <a:ext cx="1632877"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Addressing Research Gaps</a:t>
            </a:r>
          </a:p>
        </p:txBody>
      </p:sp>
      <p:sp>
        <p:nvSpPr>
          <p:cNvPr id="16" name="TextBox 15">
            <a:extLst>
              <a:ext uri="{FF2B5EF4-FFF2-40B4-BE49-F238E27FC236}">
                <a16:creationId xmlns:a16="http://schemas.microsoft.com/office/drawing/2014/main" id="{D6A9A9CF-76C5-A45E-56E4-2EBFA6750EF8}"/>
              </a:ext>
            </a:extLst>
          </p:cNvPr>
          <p:cNvSpPr txBox="1"/>
          <p:nvPr/>
        </p:nvSpPr>
        <p:spPr>
          <a:xfrm rot="17129030">
            <a:off x="4389443" y="4922238"/>
            <a:ext cx="190947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Interdisciplinary</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Care</a:t>
            </a:r>
            <a:endPar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38F1FA03-5E29-ED61-36AC-A1891890065E}"/>
              </a:ext>
            </a:extLst>
          </p:cNvPr>
          <p:cNvSpPr txBox="1"/>
          <p:nvPr/>
        </p:nvSpPr>
        <p:spPr>
          <a:xfrm rot="4571977">
            <a:off x="6156790" y="4838231"/>
            <a:ext cx="1235468"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CKM</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Education</a:t>
            </a:r>
            <a:endPar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93BB1E34-270C-8520-FD3A-7EFC0ED9F41C}"/>
              </a:ext>
            </a:extLst>
          </p:cNvPr>
          <p:cNvSpPr txBox="1"/>
          <p:nvPr/>
        </p:nvSpPr>
        <p:spPr>
          <a:xfrm rot="3422283">
            <a:off x="7173115" y="4172861"/>
            <a:ext cx="1739686"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Enhanced Obesity Management</a:t>
            </a:r>
          </a:p>
        </p:txBody>
      </p:sp>
      <p:sp>
        <p:nvSpPr>
          <p:cNvPr id="17" name="TextBox 16">
            <a:extLst>
              <a:ext uri="{FF2B5EF4-FFF2-40B4-BE49-F238E27FC236}">
                <a16:creationId xmlns:a16="http://schemas.microsoft.com/office/drawing/2014/main" id="{555D5829-D9F7-B98E-62E1-26007C80E488}"/>
              </a:ext>
            </a:extLst>
          </p:cNvPr>
          <p:cNvSpPr txBox="1"/>
          <p:nvPr/>
        </p:nvSpPr>
        <p:spPr>
          <a:xfrm rot="2268563">
            <a:off x="8100560" y="3004468"/>
            <a:ext cx="1941134"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Implementation Within and Across Health Centers</a:t>
            </a:r>
          </a:p>
        </p:txBody>
      </p:sp>
      <p:sp>
        <p:nvSpPr>
          <p:cNvPr id="18" name="TextBox 17">
            <a:extLst>
              <a:ext uri="{FF2B5EF4-FFF2-40B4-BE49-F238E27FC236}">
                <a16:creationId xmlns:a16="http://schemas.microsoft.com/office/drawing/2014/main" id="{2D5AC0C3-3389-A355-15FC-0A7901CC7C62}"/>
              </a:ext>
            </a:extLst>
          </p:cNvPr>
          <p:cNvSpPr txBox="1"/>
          <p:nvPr/>
        </p:nvSpPr>
        <p:spPr>
          <a:xfrm rot="665214">
            <a:off x="8929061" y="1680767"/>
            <a:ext cx="1606582"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Supporting Healthy Lifestyle in Communities</a:t>
            </a:r>
          </a:p>
        </p:txBody>
      </p:sp>
      <p:sp>
        <p:nvSpPr>
          <p:cNvPr id="10" name="Oval 9">
            <a:extLst>
              <a:ext uri="{FF2B5EF4-FFF2-40B4-BE49-F238E27FC236}">
                <a16:creationId xmlns:a16="http://schemas.microsoft.com/office/drawing/2014/main" id="{2CFB990D-7495-FD35-BDB6-051481ACBB46}"/>
              </a:ext>
              <a:ext uri="{C183D7F6-B498-43B3-948B-1728B52AA6E4}">
                <adec:decorative xmlns:adec="http://schemas.microsoft.com/office/drawing/2017/decorative" val="1"/>
              </a:ext>
            </a:extLst>
          </p:cNvPr>
          <p:cNvSpPr/>
          <p:nvPr/>
        </p:nvSpPr>
        <p:spPr>
          <a:xfrm>
            <a:off x="3226085" y="1623317"/>
            <a:ext cx="760288" cy="760288"/>
          </a:xfrm>
          <a:prstGeom prst="ellipse">
            <a:avLst/>
          </a:prstGeom>
          <a:solidFill>
            <a:srgbClr val="4FB8D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96F1EE-F281-74F8-0A77-7AA7CD8183A2}"/>
              </a:ext>
              <a:ext uri="{C183D7F6-B498-43B3-948B-1728B52AA6E4}">
                <adec:decorative xmlns:adec="http://schemas.microsoft.com/office/drawing/2017/decorative" val="1"/>
              </a:ext>
            </a:extLst>
          </p:cNvPr>
          <p:cNvSpPr/>
          <p:nvPr/>
        </p:nvSpPr>
        <p:spPr>
          <a:xfrm>
            <a:off x="3604516" y="2515457"/>
            <a:ext cx="760288" cy="760288"/>
          </a:xfrm>
          <a:prstGeom prst="ellipse">
            <a:avLst/>
          </a:prstGeom>
          <a:solidFill>
            <a:srgbClr val="1F95C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7805586-8587-77E8-B658-FA361996E9C4}"/>
              </a:ext>
              <a:ext uri="{C183D7F6-B498-43B3-948B-1728B52AA6E4}">
                <adec:decorative xmlns:adec="http://schemas.microsoft.com/office/drawing/2017/decorative" val="1"/>
              </a:ext>
            </a:extLst>
          </p:cNvPr>
          <p:cNvSpPr/>
          <p:nvPr/>
        </p:nvSpPr>
        <p:spPr>
          <a:xfrm>
            <a:off x="4282611" y="3183276"/>
            <a:ext cx="760288" cy="760288"/>
          </a:xfrm>
          <a:prstGeom prst="ellipse">
            <a:avLst/>
          </a:prstGeom>
          <a:solidFill>
            <a:srgbClr val="0C7AB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7D7276-2E46-0DB7-27B5-292F4428FDBA}"/>
              </a:ext>
              <a:ext uri="{C183D7F6-B498-43B3-948B-1728B52AA6E4}">
                <adec:decorative xmlns:adec="http://schemas.microsoft.com/office/drawing/2017/decorative" val="1"/>
              </a:ext>
            </a:extLst>
          </p:cNvPr>
          <p:cNvSpPr/>
          <p:nvPr/>
        </p:nvSpPr>
        <p:spPr>
          <a:xfrm>
            <a:off x="5166189" y="3532598"/>
            <a:ext cx="760288" cy="760288"/>
          </a:xfrm>
          <a:prstGeom prst="ellipse">
            <a:avLst/>
          </a:prstGeom>
          <a:solidFill>
            <a:srgbClr val="0A5AA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E72C44-0619-D283-45A2-E81B7C5F7A41}"/>
              </a:ext>
              <a:ext uri="{C183D7F6-B498-43B3-948B-1728B52AA6E4}">
                <adec:decorative xmlns:adec="http://schemas.microsoft.com/office/drawing/2017/decorative" val="1"/>
              </a:ext>
            </a:extLst>
          </p:cNvPr>
          <p:cNvSpPr/>
          <p:nvPr/>
        </p:nvSpPr>
        <p:spPr>
          <a:xfrm>
            <a:off x="6142233" y="3512050"/>
            <a:ext cx="760288" cy="760288"/>
          </a:xfrm>
          <a:prstGeom prst="ellipse">
            <a:avLst/>
          </a:prstGeom>
          <a:solidFill>
            <a:srgbClr val="04448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C807B74-1DBA-D640-CDA1-2EA376D6D38C}"/>
              </a:ext>
              <a:ext uri="{C183D7F6-B498-43B3-948B-1728B52AA6E4}">
                <adec:decorative xmlns:adec="http://schemas.microsoft.com/office/drawing/2017/decorative" val="1"/>
              </a:ext>
            </a:extLst>
          </p:cNvPr>
          <p:cNvSpPr/>
          <p:nvPr/>
        </p:nvSpPr>
        <p:spPr>
          <a:xfrm>
            <a:off x="7015536" y="3162729"/>
            <a:ext cx="760288" cy="760288"/>
          </a:xfrm>
          <a:prstGeom prst="ellipse">
            <a:avLst/>
          </a:prstGeom>
          <a:solidFill>
            <a:srgbClr val="002E6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E4FEB4A-4628-91E4-9E00-A9CFA6412BB1}"/>
              </a:ext>
              <a:ext uri="{C183D7F6-B498-43B3-948B-1728B52AA6E4}">
                <adec:decorative xmlns:adec="http://schemas.microsoft.com/office/drawing/2017/decorative" val="1"/>
              </a:ext>
            </a:extLst>
          </p:cNvPr>
          <p:cNvSpPr/>
          <p:nvPr/>
        </p:nvSpPr>
        <p:spPr>
          <a:xfrm>
            <a:off x="7714179" y="2505182"/>
            <a:ext cx="760288" cy="760288"/>
          </a:xfrm>
          <a:prstGeom prst="ellipse">
            <a:avLst/>
          </a:prstGeom>
          <a:solidFill>
            <a:srgbClr val="02224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B230854-5630-A5E0-AA62-0152F3AEECBB}"/>
              </a:ext>
              <a:ext uri="{C183D7F6-B498-43B3-948B-1728B52AA6E4}">
                <adec:decorative xmlns:adec="http://schemas.microsoft.com/office/drawing/2017/decorative" val="1"/>
              </a:ext>
            </a:extLst>
          </p:cNvPr>
          <p:cNvSpPr/>
          <p:nvPr/>
        </p:nvSpPr>
        <p:spPr>
          <a:xfrm>
            <a:off x="7971033" y="1631879"/>
            <a:ext cx="760288" cy="760288"/>
          </a:xfrm>
          <a:prstGeom prst="ellipse">
            <a:avLst/>
          </a:prstGeom>
          <a:solidFill>
            <a:srgbClr val="011A3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C00625B-FD50-BC24-F694-1A3C513CA5C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79432" y="2513782"/>
            <a:ext cx="846107" cy="846107"/>
          </a:xfrm>
          <a:prstGeom prst="rect">
            <a:avLst/>
          </a:prstGeom>
        </p:spPr>
      </p:pic>
      <p:pic>
        <p:nvPicPr>
          <p:cNvPr id="34" name="Picture 33">
            <a:extLst>
              <a:ext uri="{FF2B5EF4-FFF2-40B4-BE49-F238E27FC236}">
                <a16:creationId xmlns:a16="http://schemas.microsoft.com/office/drawing/2014/main" id="{28EB6062-25B7-F30C-90CF-05BC4575B42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66598" y="3243590"/>
            <a:ext cx="616029" cy="616029"/>
          </a:xfrm>
          <a:prstGeom prst="rect">
            <a:avLst/>
          </a:prstGeom>
        </p:spPr>
      </p:pic>
      <p:pic>
        <p:nvPicPr>
          <p:cNvPr id="36" name="Picture 35">
            <a:extLst>
              <a:ext uri="{FF2B5EF4-FFF2-40B4-BE49-F238E27FC236}">
                <a16:creationId xmlns:a16="http://schemas.microsoft.com/office/drawing/2014/main" id="{D3B753C4-ACE2-E767-872D-0F74751A57C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54773" y="3615068"/>
            <a:ext cx="637787" cy="637787"/>
          </a:xfrm>
          <a:prstGeom prst="rect">
            <a:avLst/>
          </a:prstGeom>
        </p:spPr>
      </p:pic>
      <p:pic>
        <p:nvPicPr>
          <p:cNvPr id="44" name="Picture 43">
            <a:extLst>
              <a:ext uri="{FF2B5EF4-FFF2-40B4-BE49-F238E27FC236}">
                <a16:creationId xmlns:a16="http://schemas.microsoft.com/office/drawing/2014/main" id="{50958E86-64CD-2F9E-C38C-D489CDF88D0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6353" y="1743740"/>
            <a:ext cx="686240" cy="669852"/>
          </a:xfrm>
          <a:prstGeom prst="rect">
            <a:avLst/>
          </a:prstGeom>
        </p:spPr>
      </p:pic>
      <p:pic>
        <p:nvPicPr>
          <p:cNvPr id="48" name="Picture 47">
            <a:extLst>
              <a:ext uri="{FF2B5EF4-FFF2-40B4-BE49-F238E27FC236}">
                <a16:creationId xmlns:a16="http://schemas.microsoft.com/office/drawing/2014/main" id="{0478F281-AEAF-94DE-65CC-2F985A03E998}"/>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61144" y="1654206"/>
            <a:ext cx="725230" cy="725230"/>
          </a:xfrm>
          <a:prstGeom prst="rect">
            <a:avLst/>
          </a:prstGeom>
        </p:spPr>
      </p:pic>
      <p:pic>
        <p:nvPicPr>
          <p:cNvPr id="52" name="Graphic 51">
            <a:extLst>
              <a:ext uri="{FF2B5EF4-FFF2-40B4-BE49-F238E27FC236}">
                <a16:creationId xmlns:a16="http://schemas.microsoft.com/office/drawing/2014/main" id="{16B23ADF-2150-7296-1883-D0940FD6BF0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181060" y="3545962"/>
            <a:ext cx="707065" cy="707065"/>
          </a:xfrm>
          <a:prstGeom prst="rect">
            <a:avLst/>
          </a:prstGeom>
        </p:spPr>
      </p:pic>
      <p:pic>
        <p:nvPicPr>
          <p:cNvPr id="55" name="Graphic 28">
            <a:extLst>
              <a:ext uri="{FF2B5EF4-FFF2-40B4-BE49-F238E27FC236}">
                <a16:creationId xmlns:a16="http://schemas.microsoft.com/office/drawing/2014/main" id="{323A7851-3BF3-556E-5FB7-312566ABEEE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617126" y="2489414"/>
            <a:ext cx="749391" cy="749392"/>
          </a:xfrm>
          <a:prstGeom prst="rect">
            <a:avLst/>
          </a:prstGeom>
        </p:spPr>
      </p:pic>
      <p:pic>
        <p:nvPicPr>
          <p:cNvPr id="56" name="Graphic 30">
            <a:extLst>
              <a:ext uri="{FF2B5EF4-FFF2-40B4-BE49-F238E27FC236}">
                <a16:creationId xmlns:a16="http://schemas.microsoft.com/office/drawing/2014/main" id="{656AA54D-A47B-921F-08C7-FBB98F6D4B9B}"/>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028214" y="3162921"/>
            <a:ext cx="749323" cy="749324"/>
          </a:xfrm>
          <a:prstGeom prst="rect">
            <a:avLst/>
          </a:prstGeom>
        </p:spPr>
      </p:pic>
      <p:sp>
        <p:nvSpPr>
          <p:cNvPr id="5" name="Text Placeholder 4">
            <a:extLst>
              <a:ext uri="{FF2B5EF4-FFF2-40B4-BE49-F238E27FC236}">
                <a16:creationId xmlns:a16="http://schemas.microsoft.com/office/drawing/2014/main" id="{1C6BB919-E4C0-18BB-DA23-1B459024F367}"/>
              </a:ext>
              <a:ext uri="{C183D7F6-B498-43B3-948B-1728B52AA6E4}">
                <adec:decorative xmlns:adec="http://schemas.microsoft.com/office/drawing/2017/decorative" val="0"/>
              </a:ext>
            </a:extLst>
          </p:cNvPr>
          <p:cNvSpPr>
            <a:spLocks noGrp="1"/>
          </p:cNvSpPr>
          <p:nvPr>
            <p:ph type="body" sz="quarter" idx="13"/>
          </p:nvPr>
        </p:nvSpPr>
        <p:spPr>
          <a:xfrm>
            <a:off x="8167954" y="5815173"/>
            <a:ext cx="3596811" cy="331106"/>
          </a:xfrm>
        </p:spPr>
        <p:txBody>
          <a:bodyPr/>
          <a:lstStyle/>
          <a:p>
            <a:pPr algn="l"/>
            <a:r>
              <a:rPr lang="en-US" b="1" dirty="0"/>
              <a:t>Abbreviations: </a:t>
            </a:r>
            <a:r>
              <a:rPr lang="en-US" dirty="0"/>
              <a:t>CKM indicates Cardiovascular-Kidney-Metabolic; and SDOH, social determinants of health.</a:t>
            </a:r>
          </a:p>
        </p:txBody>
      </p:sp>
    </p:spTree>
    <p:extLst>
      <p:ext uri="{BB962C8B-B14F-4D97-AF65-F5344CB8AC3E}">
        <p14:creationId xmlns:p14="http://schemas.microsoft.com/office/powerpoint/2010/main" val="173242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Consideration of SDOH</a:t>
            </a:r>
            <a:endParaRPr lang="en-US" dirty="0">
              <a:solidFill>
                <a:srgbClr val="C00000"/>
              </a:solidFill>
              <a:latin typeface="Lub Dub Heavy" panose="020B0903030403020204" pitchFamily="34" charset="0"/>
            </a:endParaRP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pic>
        <p:nvPicPr>
          <p:cNvPr id="8" name="Picture 7">
            <a:extLst>
              <a:ext uri="{FF2B5EF4-FFF2-40B4-BE49-F238E27FC236}">
                <a16:creationId xmlns:a16="http://schemas.microsoft.com/office/drawing/2014/main" id="{A99A903F-9E31-44E9-1948-1C06345630B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08252"/>
            <a:ext cx="4181582" cy="394527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FC3857E-3C0D-DED4-CFEB-CEFAD761D055}"/>
              </a:ext>
            </a:extLst>
          </p:cNvPr>
          <p:cNvSpPr txBox="1"/>
          <p:nvPr/>
        </p:nvSpPr>
        <p:spPr>
          <a:xfrm>
            <a:off x="4530903" y="1869900"/>
            <a:ext cx="6801493" cy="3757952"/>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Upfront priority for screening of SDOH to guide approaches to care​</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Integration of SDOH assessments into clinical workflow and electronic health records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Incorporation of individuals into the care team to address access, navigation, and social barriers​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Leveraging community resources for needs based on SDOH screening​</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Need for more data on the impact of SDOH screening and addressing social needs on CKM risk factors and outcomes​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SDOH, social determinants of health.</a:t>
            </a:r>
          </a:p>
        </p:txBody>
      </p:sp>
    </p:spTree>
    <p:extLst>
      <p:ext uri="{BB962C8B-B14F-4D97-AF65-F5344CB8AC3E}">
        <p14:creationId xmlns:p14="http://schemas.microsoft.com/office/powerpoint/2010/main" val="310527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Interdisciplinary Care</a:t>
            </a:r>
            <a:endParaRPr lang="en-US" dirty="0">
              <a:solidFill>
                <a:srgbClr val="C00000"/>
              </a:solidFill>
              <a:latin typeface="Lub Dub Heavy" panose="020B0903030403020204" pitchFamily="34" charset="0"/>
            </a:endParaRPr>
          </a:p>
        </p:txBody>
      </p:sp>
      <p:sp>
        <p:nvSpPr>
          <p:cNvPr id="7" name="TextBox 6">
            <a:extLst>
              <a:ext uri="{FF2B5EF4-FFF2-40B4-BE49-F238E27FC236}">
                <a16:creationId xmlns:a16="http://schemas.microsoft.com/office/drawing/2014/main" id="{8FC3857E-3C0D-DED4-CFEB-CEFAD761D055}"/>
              </a:ext>
            </a:extLst>
          </p:cNvPr>
          <p:cNvSpPr txBox="1"/>
          <p:nvPr/>
        </p:nvSpPr>
        <p:spPr>
          <a:xfrm>
            <a:off x="5476126" y="1684966"/>
            <a:ext cx="5866544" cy="4185761"/>
          </a:xfrm>
          <a:prstGeom prst="rect">
            <a:avLst/>
          </a:prstGeom>
          <a:noFill/>
        </p:spPr>
        <p:txBody>
          <a:bodyPr wrap="square" rtlCol="0">
            <a:spAutoFit/>
          </a:bodyPr>
          <a:lstStyle/>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Interdisciplinary care for individuals with a confluence of CKM factors. Two complementary approaches:​</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Value-based care model: Use of CKM coordinator and interdisciplinary team to provide remote guidance regarding CKM care​</a:t>
            </a:r>
          </a:p>
          <a:p>
            <a:pPr marL="742950" lvl="1" indent="-285750" fontAlgn="base">
              <a:lnSpc>
                <a:spcPct val="90000"/>
              </a:lnSpc>
              <a:spcAft>
                <a:spcPts val="1800"/>
              </a:spcAft>
              <a:buClr>
                <a:srgbClr val="CF2429"/>
              </a:buClr>
              <a:buFont typeface="Lub Dub Medium" panose="020B0603030403020204" pitchFamily="34" charset="0"/>
              <a:buChar char="−"/>
            </a:pPr>
            <a:r>
              <a:rPr lang="en-US" sz="1600" dirty="0">
                <a:latin typeface="Lub Dub Medium" panose="020B0603030403020204" pitchFamily="34" charset="0"/>
              </a:rPr>
              <a:t>Volume-based care model: targeted referrals of high-risk patients to Cardiology, Endocrinology, Nephrology​</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May rely more on value-based care model in health centers/regions with a low density of subspecialists​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Appropriate reimbursement models and infrastructure needed</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a:t>
            </a:r>
          </a:p>
        </p:txBody>
      </p:sp>
      <p:pic>
        <p:nvPicPr>
          <p:cNvPr id="9" name="Picture 8">
            <a:extLst>
              <a:ext uri="{FF2B5EF4-FFF2-40B4-BE49-F238E27FC236}">
                <a16:creationId xmlns:a16="http://schemas.microsoft.com/office/drawing/2014/main" id="{4BD21C00-D0AD-12B5-39B3-A7CFCCCCA6E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08252"/>
            <a:ext cx="5312843" cy="394527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327330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dirty="0">
                <a:solidFill>
                  <a:srgbClr val="C00000"/>
                </a:solidFill>
                <a:latin typeface="Lub Dub Heavy" panose="020B0903030403020204" pitchFamily="34" charset="0"/>
              </a:rPr>
              <a:t>Access to Pharmacotherapies</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996C3157-BCB3-2609-56DA-CE67E50ADC0E}"/>
              </a:ext>
              <a:ext uri="{C183D7F6-B498-43B3-948B-1728B52AA6E4}">
                <adec:decorative xmlns:adec="http://schemas.microsoft.com/office/drawing/2017/decorative" val="1"/>
              </a:ext>
            </a:extLst>
          </p:cNvPr>
          <p:cNvSpPr/>
          <p:nvPr/>
        </p:nvSpPr>
        <p:spPr>
          <a:xfrm>
            <a:off x="1852963" y="2751761"/>
            <a:ext cx="2467893"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0F9248-1BD4-EE16-7D02-20729E500EA2}"/>
              </a:ext>
              <a:ext uri="{C183D7F6-B498-43B3-948B-1728B52AA6E4}">
                <adec:decorative xmlns:adec="http://schemas.microsoft.com/office/drawing/2017/decorative" val="1"/>
              </a:ext>
            </a:extLst>
          </p:cNvPr>
          <p:cNvSpPr/>
          <p:nvPr/>
        </p:nvSpPr>
        <p:spPr>
          <a:xfrm>
            <a:off x="2321484"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F8D664-7B17-FD84-58FF-8E0A16A8E2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384079" y="2093267"/>
            <a:ext cx="1405660" cy="1405660"/>
          </a:xfrm>
          <a:prstGeom prst="rect">
            <a:avLst/>
          </a:prstGeom>
        </p:spPr>
      </p:pic>
      <p:sp>
        <p:nvSpPr>
          <p:cNvPr id="7" name="Rectangle 6">
            <a:extLst>
              <a:ext uri="{FF2B5EF4-FFF2-40B4-BE49-F238E27FC236}">
                <a16:creationId xmlns:a16="http://schemas.microsoft.com/office/drawing/2014/main" id="{A874C86B-3343-234B-63C4-0EBC6BB64D76}"/>
              </a:ext>
              <a:ext uri="{C183D7F6-B498-43B3-948B-1728B52AA6E4}">
                <adec:decorative xmlns:adec="http://schemas.microsoft.com/office/drawing/2017/decorative" val="1"/>
              </a:ext>
            </a:extLst>
          </p:cNvPr>
          <p:cNvSpPr/>
          <p:nvPr/>
        </p:nvSpPr>
        <p:spPr>
          <a:xfrm>
            <a:off x="4907168" y="2751761"/>
            <a:ext cx="2467893"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3ACC324-FD84-27B4-3E0C-71D44F8002F8}"/>
              </a:ext>
              <a:ext uri="{C183D7F6-B498-43B3-948B-1728B52AA6E4}">
                <adec:decorative xmlns:adec="http://schemas.microsoft.com/office/drawing/2017/decorative" val="1"/>
              </a:ext>
            </a:extLst>
          </p:cNvPr>
          <p:cNvSpPr/>
          <p:nvPr/>
        </p:nvSpPr>
        <p:spPr>
          <a:xfrm>
            <a:off x="5375689"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3C16C8-1BA6-7DD3-FEB9-B46137ADA76E}"/>
              </a:ext>
              <a:ext uri="{C183D7F6-B498-43B3-948B-1728B52AA6E4}">
                <adec:decorative xmlns:adec="http://schemas.microsoft.com/office/drawing/2017/decorative" val="1"/>
              </a:ext>
            </a:extLst>
          </p:cNvPr>
          <p:cNvSpPr/>
          <p:nvPr/>
        </p:nvSpPr>
        <p:spPr>
          <a:xfrm>
            <a:off x="7916260" y="2751761"/>
            <a:ext cx="2467893"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B8A0C4B-AEBE-617C-0851-1B389F6EA699}"/>
              </a:ext>
              <a:ext uri="{C183D7F6-B498-43B3-948B-1728B52AA6E4}">
                <adec:decorative xmlns:adec="http://schemas.microsoft.com/office/drawing/2017/decorative" val="1"/>
              </a:ext>
            </a:extLst>
          </p:cNvPr>
          <p:cNvSpPr/>
          <p:nvPr/>
        </p:nvSpPr>
        <p:spPr>
          <a:xfrm>
            <a:off x="8384781"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B79A1DF-7A88-6D6E-4DF9-B683EC64D17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87980" y="2164913"/>
            <a:ext cx="1347138" cy="1230914"/>
          </a:xfrm>
          <a:prstGeom prst="rect">
            <a:avLst/>
          </a:prstGeom>
        </p:spPr>
      </p:pic>
      <p:pic>
        <p:nvPicPr>
          <p:cNvPr id="23" name="Picture 22">
            <a:extLst>
              <a:ext uri="{FF2B5EF4-FFF2-40B4-BE49-F238E27FC236}">
                <a16:creationId xmlns:a16="http://schemas.microsoft.com/office/drawing/2014/main" id="{16B16F04-3D14-349E-68D6-2EB1EBC1315D}"/>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8105" t="-8084" r="-9374" b="-9395"/>
          <a:stretch/>
        </p:blipFill>
        <p:spPr>
          <a:xfrm>
            <a:off x="5373384" y="1980313"/>
            <a:ext cx="1530850" cy="1530850"/>
          </a:xfrm>
          <a:prstGeom prst="ellipse">
            <a:avLst/>
          </a:prstGeom>
        </p:spPr>
      </p:pic>
      <p:sp>
        <p:nvSpPr>
          <p:cNvPr id="10" name="TextBox 9">
            <a:extLst>
              <a:ext uri="{FF2B5EF4-FFF2-40B4-BE49-F238E27FC236}">
                <a16:creationId xmlns:a16="http://schemas.microsoft.com/office/drawing/2014/main" id="{861AE951-F8A8-3C35-339B-7D8E70E45E41}"/>
              </a:ext>
            </a:extLst>
          </p:cNvPr>
          <p:cNvSpPr txBox="1"/>
          <p:nvPr/>
        </p:nvSpPr>
        <p:spPr>
          <a:xfrm>
            <a:off x="1807848" y="3724854"/>
            <a:ext cx="2558122" cy="1754326"/>
          </a:xfrm>
          <a:prstGeom prst="rect">
            <a:avLst/>
          </a:prstGeom>
          <a:noFill/>
        </p:spPr>
        <p:txBody>
          <a:bodyPr wrap="square">
            <a:spAutoFit/>
          </a:bodyPr>
          <a:lstStyle/>
          <a:p>
            <a:pPr lvl="0" algn="ctr"/>
            <a:r>
              <a:rPr lang="en-US" dirty="0">
                <a:latin typeface="Lub Dub Medium" panose="020B0603030403020204" pitchFamily="34" charset="0"/>
              </a:rPr>
              <a:t>Utilization of pharmacists and social workers on the interdisciplinary CKM team to facilitate access ​</a:t>
            </a:r>
          </a:p>
        </p:txBody>
      </p:sp>
      <p:sp>
        <p:nvSpPr>
          <p:cNvPr id="12" name="TextBox 11">
            <a:extLst>
              <a:ext uri="{FF2B5EF4-FFF2-40B4-BE49-F238E27FC236}">
                <a16:creationId xmlns:a16="http://schemas.microsoft.com/office/drawing/2014/main" id="{6B0E9265-B77F-933A-8BAA-3F52F594279A}"/>
              </a:ext>
            </a:extLst>
          </p:cNvPr>
          <p:cNvSpPr txBox="1"/>
          <p:nvPr/>
        </p:nvSpPr>
        <p:spPr>
          <a:xfrm>
            <a:off x="5122578" y="3724854"/>
            <a:ext cx="2096929" cy="1200329"/>
          </a:xfrm>
          <a:prstGeom prst="rect">
            <a:avLst/>
          </a:prstGeom>
          <a:noFill/>
        </p:spPr>
        <p:txBody>
          <a:bodyPr wrap="square">
            <a:spAutoFit/>
          </a:bodyPr>
          <a:lstStyle/>
          <a:p>
            <a:pPr lvl="0" algn="ctr"/>
            <a:r>
              <a:rPr lang="en-US" dirty="0">
                <a:latin typeface="Lub Dub Medium" panose="020B0603030403020204" pitchFamily="34" charset="0"/>
              </a:rPr>
              <a:t>Advocacy for policy level changes to ensure access​</a:t>
            </a:r>
          </a:p>
        </p:txBody>
      </p:sp>
      <p:sp>
        <p:nvSpPr>
          <p:cNvPr id="14" name="TextBox 13">
            <a:extLst>
              <a:ext uri="{FF2B5EF4-FFF2-40B4-BE49-F238E27FC236}">
                <a16:creationId xmlns:a16="http://schemas.microsoft.com/office/drawing/2014/main" id="{118E20F0-CDAE-6D8F-39FB-BDC18A4F2326}"/>
              </a:ext>
            </a:extLst>
          </p:cNvPr>
          <p:cNvSpPr txBox="1"/>
          <p:nvPr/>
        </p:nvSpPr>
        <p:spPr>
          <a:xfrm>
            <a:off x="7917738" y="3533468"/>
            <a:ext cx="2459639" cy="2031325"/>
          </a:xfrm>
          <a:prstGeom prst="rect">
            <a:avLst/>
          </a:prstGeom>
          <a:noFill/>
        </p:spPr>
        <p:txBody>
          <a:bodyPr wrap="square">
            <a:spAutoFit/>
          </a:bodyPr>
          <a:lstStyle/>
          <a:p>
            <a:pPr lvl="0" algn="ctr"/>
            <a:r>
              <a:rPr lang="en-US" dirty="0">
                <a:latin typeface="Lub Dub Medium" panose="020B0603030403020204" pitchFamily="34" charset="0"/>
              </a:rPr>
              <a:t>Incorporate representation of health systems, payors, patients, and caregivers into policy change advocacy measures​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160942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Addressing Research Gaps</a:t>
            </a:r>
            <a:endParaRPr lang="en-US" dirty="0">
              <a:solidFill>
                <a:srgbClr val="C00000"/>
              </a:solidFill>
              <a:latin typeface="Lub Dub Heavy" panose="020B0903030403020204" pitchFamily="34" charset="0"/>
            </a:endParaRPr>
          </a:p>
        </p:txBody>
      </p:sp>
      <p:sp>
        <p:nvSpPr>
          <p:cNvPr id="6" name="Rectangle 5">
            <a:extLst>
              <a:ext uri="{FF2B5EF4-FFF2-40B4-BE49-F238E27FC236}">
                <a16:creationId xmlns:a16="http://schemas.microsoft.com/office/drawing/2014/main" id="{14F77D96-0543-8A50-6DBF-A68D7EAA05CD}"/>
              </a:ext>
              <a:ext uri="{C183D7F6-B498-43B3-948B-1728B52AA6E4}">
                <adec:decorative xmlns:adec="http://schemas.microsoft.com/office/drawing/2017/decorative" val="1"/>
              </a:ext>
            </a:extLst>
          </p:cNvPr>
          <p:cNvSpPr/>
          <p:nvPr/>
        </p:nvSpPr>
        <p:spPr>
          <a:xfrm>
            <a:off x="1201106" y="2751761"/>
            <a:ext cx="2779138"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B4F1ED-8454-0711-625E-4344E2EEF68D}"/>
              </a:ext>
              <a:ext uri="{C183D7F6-B498-43B3-948B-1728B52AA6E4}">
                <adec:decorative xmlns:adec="http://schemas.microsoft.com/office/drawing/2017/decorative" val="1"/>
              </a:ext>
            </a:extLst>
          </p:cNvPr>
          <p:cNvSpPr/>
          <p:nvPr/>
        </p:nvSpPr>
        <p:spPr>
          <a:xfrm>
            <a:off x="1825250"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3DDDDB-890A-859C-29A0-6D5D3C9342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011135" y="2093267"/>
            <a:ext cx="1225286" cy="1225286"/>
          </a:xfrm>
          <a:prstGeom prst="rect">
            <a:avLst/>
          </a:prstGeom>
        </p:spPr>
      </p:pic>
      <p:sp>
        <p:nvSpPr>
          <p:cNvPr id="10" name="Rectangle 9">
            <a:extLst>
              <a:ext uri="{FF2B5EF4-FFF2-40B4-BE49-F238E27FC236}">
                <a16:creationId xmlns:a16="http://schemas.microsoft.com/office/drawing/2014/main" id="{AA2D4148-7F25-B9BB-BF57-516894618974}"/>
              </a:ext>
              <a:ext uri="{C183D7F6-B498-43B3-948B-1728B52AA6E4}">
                <adec:decorative xmlns:adec="http://schemas.microsoft.com/office/drawing/2017/decorative" val="1"/>
              </a:ext>
            </a:extLst>
          </p:cNvPr>
          <p:cNvSpPr/>
          <p:nvPr/>
        </p:nvSpPr>
        <p:spPr>
          <a:xfrm>
            <a:off x="4583368" y="2751761"/>
            <a:ext cx="2779776"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373907-ABF1-E081-C385-DEEF2C13DC0B}"/>
              </a:ext>
              <a:ext uri="{C183D7F6-B498-43B3-948B-1728B52AA6E4}">
                <adec:decorative xmlns:adec="http://schemas.microsoft.com/office/drawing/2017/decorative" val="1"/>
              </a:ext>
            </a:extLst>
          </p:cNvPr>
          <p:cNvSpPr/>
          <p:nvPr/>
        </p:nvSpPr>
        <p:spPr>
          <a:xfrm>
            <a:off x="5207831"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363FA1-148A-8584-D9B7-E3129122A1E0}"/>
              </a:ext>
              <a:ext uri="{C183D7F6-B498-43B3-948B-1728B52AA6E4}">
                <adec:decorative xmlns:adec="http://schemas.microsoft.com/office/drawing/2017/decorative" val="1"/>
              </a:ext>
            </a:extLst>
          </p:cNvPr>
          <p:cNvSpPr/>
          <p:nvPr/>
        </p:nvSpPr>
        <p:spPr>
          <a:xfrm>
            <a:off x="7926983" y="2751761"/>
            <a:ext cx="2779138" cy="28253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15BD8D0-5A64-18EC-C6FB-CCA9F37E8ECF}"/>
              </a:ext>
              <a:ext uri="{C183D7F6-B498-43B3-948B-1728B52AA6E4}">
                <adec:decorative xmlns:adec="http://schemas.microsoft.com/office/drawing/2017/decorative" val="1"/>
              </a:ext>
            </a:extLst>
          </p:cNvPr>
          <p:cNvSpPr/>
          <p:nvPr/>
        </p:nvSpPr>
        <p:spPr>
          <a:xfrm>
            <a:off x="8551127" y="1981627"/>
            <a:ext cx="1530851" cy="1530851"/>
          </a:xfrm>
          <a:prstGeom prst="ellipse">
            <a:avLst/>
          </a:prstGeom>
          <a:solidFill>
            <a:srgbClr val="CF242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2537490B-0969-C77A-590C-84F3B504D36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6246" y="2143071"/>
            <a:ext cx="1133475" cy="1133475"/>
          </a:xfrm>
          <a:prstGeom prst="rect">
            <a:avLst/>
          </a:prstGeom>
        </p:spPr>
      </p:pic>
      <p:pic>
        <p:nvPicPr>
          <p:cNvPr id="30" name="Graphic 29">
            <a:extLst>
              <a:ext uri="{FF2B5EF4-FFF2-40B4-BE49-F238E27FC236}">
                <a16:creationId xmlns:a16="http://schemas.microsoft.com/office/drawing/2014/main" id="{838E4330-682C-1119-E630-AC62014D8AB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1802" y="2219220"/>
            <a:ext cx="1028591" cy="1076806"/>
          </a:xfrm>
          <a:prstGeom prst="rect">
            <a:avLst/>
          </a:prstGeom>
        </p:spPr>
      </p:pic>
      <p:sp>
        <p:nvSpPr>
          <p:cNvPr id="8" name="TextBox 7">
            <a:extLst>
              <a:ext uri="{FF2B5EF4-FFF2-40B4-BE49-F238E27FC236}">
                <a16:creationId xmlns:a16="http://schemas.microsoft.com/office/drawing/2014/main" id="{253FE482-4DBB-A9DA-DF60-F4B6CB533570}"/>
              </a:ext>
            </a:extLst>
          </p:cNvPr>
          <p:cNvSpPr txBox="1"/>
          <p:nvPr/>
        </p:nvSpPr>
        <p:spPr>
          <a:xfrm>
            <a:off x="1150302" y="3629161"/>
            <a:ext cx="2880746" cy="1815882"/>
          </a:xfrm>
          <a:prstGeom prst="rect">
            <a:avLst/>
          </a:prstGeom>
          <a:noFill/>
        </p:spPr>
        <p:txBody>
          <a:bodyPr wrap="square">
            <a:spAutoFit/>
          </a:bodyPr>
          <a:lstStyle/>
          <a:p>
            <a:pPr lvl="0" algn="ctr"/>
            <a:r>
              <a:rPr lang="en-US" sz="1600" dirty="0">
                <a:latin typeface="Lub Dub Medium" panose="020B0603030403020204" pitchFamily="34" charset="0"/>
              </a:rPr>
              <a:t>Need to address key gaps in CKM knowledge, screening, prevention, management and implementation of care models through intensified research efforts​</a:t>
            </a:r>
          </a:p>
        </p:txBody>
      </p:sp>
      <p:sp>
        <p:nvSpPr>
          <p:cNvPr id="12" name="TextBox 11">
            <a:extLst>
              <a:ext uri="{FF2B5EF4-FFF2-40B4-BE49-F238E27FC236}">
                <a16:creationId xmlns:a16="http://schemas.microsoft.com/office/drawing/2014/main" id="{FCE7D04C-1EA2-D283-2A22-C35397AB1DE6}"/>
              </a:ext>
            </a:extLst>
          </p:cNvPr>
          <p:cNvSpPr txBox="1"/>
          <p:nvPr/>
        </p:nvSpPr>
        <p:spPr>
          <a:xfrm>
            <a:off x="4561727" y="3629161"/>
            <a:ext cx="2823058" cy="1815882"/>
          </a:xfrm>
          <a:prstGeom prst="rect">
            <a:avLst/>
          </a:prstGeom>
          <a:noFill/>
        </p:spPr>
        <p:txBody>
          <a:bodyPr wrap="square">
            <a:spAutoFit/>
          </a:bodyPr>
          <a:lstStyle/>
          <a:p>
            <a:pPr lvl="0" algn="ctr"/>
            <a:r>
              <a:rPr lang="en-US" sz="1600" dirty="0">
                <a:latin typeface="Lub Dub Medium" panose="020B0603030403020204" pitchFamily="34" charset="0"/>
              </a:rPr>
              <a:t>Emphasis on interdisciplinary and cross-specialty investigative approaches that reflect the interconnectedness inherent to CKMH​</a:t>
            </a:r>
          </a:p>
        </p:txBody>
      </p:sp>
      <p:sp>
        <p:nvSpPr>
          <p:cNvPr id="15" name="TextBox 14">
            <a:extLst>
              <a:ext uri="{FF2B5EF4-FFF2-40B4-BE49-F238E27FC236}">
                <a16:creationId xmlns:a16="http://schemas.microsoft.com/office/drawing/2014/main" id="{C9A235F9-181C-D248-2CA6-BB8ECC071693}"/>
              </a:ext>
            </a:extLst>
          </p:cNvPr>
          <p:cNvSpPr txBox="1"/>
          <p:nvPr/>
        </p:nvSpPr>
        <p:spPr>
          <a:xfrm>
            <a:off x="7897190" y="3875383"/>
            <a:ext cx="2838724" cy="1323439"/>
          </a:xfrm>
          <a:prstGeom prst="rect">
            <a:avLst/>
          </a:prstGeom>
          <a:noFill/>
        </p:spPr>
        <p:txBody>
          <a:bodyPr wrap="square">
            <a:spAutoFit/>
          </a:bodyPr>
          <a:lstStyle/>
          <a:p>
            <a:pPr lvl="0" algn="ctr"/>
            <a:r>
              <a:rPr lang="en-US" sz="1600" dirty="0">
                <a:latin typeface="Lub Dub Medium" panose="020B0603030403020204" pitchFamily="34" charset="0"/>
              </a:rPr>
              <a:t>Envision the possibility for research investments related to CKMH, </a:t>
            </a:r>
            <a:br>
              <a:rPr lang="en-US" sz="1600" dirty="0">
                <a:latin typeface="Lub Dub Medium" panose="020B0603030403020204" pitchFamily="34" charset="0"/>
              </a:rPr>
            </a:br>
            <a:r>
              <a:rPr lang="en-US" sz="1600" dirty="0">
                <a:latin typeface="Lub Dub Medium" panose="020B0603030403020204" pitchFamily="34" charset="0"/>
              </a:rPr>
              <a:t>in addition to research fellowships for trainees​</a:t>
            </a:r>
          </a:p>
        </p:txBody>
      </p:sp>
      <p:sp>
        <p:nvSpPr>
          <p:cNvPr id="5" name="Text Placeholder 4">
            <a:extLst>
              <a:ext uri="{FF2B5EF4-FFF2-40B4-BE49-F238E27FC236}">
                <a16:creationId xmlns:a16="http://schemas.microsoft.com/office/drawing/2014/main" id="{1C6BB919-E4C0-18BB-DA23-1B459024F367}"/>
              </a:ext>
              <a:ext uri="{C183D7F6-B498-43B3-948B-1728B52AA6E4}">
                <adec:decorative xmlns:adec="http://schemas.microsoft.com/office/drawing/2017/decorative" val="0"/>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CKMH, Cardiovascular-Kidney-Metabolic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283148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CKM Education</a:t>
            </a:r>
            <a:endParaRPr lang="en-US" dirty="0">
              <a:solidFill>
                <a:srgbClr val="C00000"/>
              </a:solidFill>
              <a:latin typeface="Lub Dub Heavy" panose="020B0903030403020204" pitchFamily="34" charset="0"/>
            </a:endParaRPr>
          </a:p>
        </p:txBody>
      </p:sp>
      <p:sp>
        <p:nvSpPr>
          <p:cNvPr id="7" name="TextBox 6">
            <a:extLst>
              <a:ext uri="{FF2B5EF4-FFF2-40B4-BE49-F238E27FC236}">
                <a16:creationId xmlns:a16="http://schemas.microsoft.com/office/drawing/2014/main" id="{8FC3857E-3C0D-DED4-CFEB-CEFAD761D055}"/>
              </a:ext>
            </a:extLst>
          </p:cNvPr>
          <p:cNvSpPr txBox="1"/>
          <p:nvPr/>
        </p:nvSpPr>
        <p:spPr>
          <a:xfrm>
            <a:off x="3986372" y="2106206"/>
            <a:ext cx="7058347" cy="2468368"/>
          </a:xfrm>
          <a:prstGeom prst="rect">
            <a:avLst/>
          </a:prstGeom>
          <a:noFill/>
        </p:spPr>
        <p:txBody>
          <a:bodyPr wrap="square" rtlCol="0">
            <a:spAutoFit/>
          </a:bodyPr>
          <a:lstStyle/>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Prioritize education for health care professionals and community members regarding CKMH ​</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Underlying science and inter-connectedness of CKMH​</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Definition of CKM syndrome​</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CKMH staging​</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Prediction of outcomes in CKM​</a:t>
            </a:r>
          </a:p>
          <a:p>
            <a:pPr marL="742950" lvl="1" indent="-285750" fontAlgn="base">
              <a:lnSpc>
                <a:spcPct val="90000"/>
              </a:lnSpc>
              <a:spcAft>
                <a:spcPts val="1200"/>
              </a:spcAft>
              <a:buClr>
                <a:srgbClr val="CF2429"/>
              </a:buClr>
              <a:buFont typeface="Lub Dub Medium" panose="020B0603030403020204" pitchFamily="34" charset="0"/>
              <a:buChar char="−"/>
            </a:pPr>
            <a:r>
              <a:rPr lang="en-US" sz="1600" dirty="0">
                <a:latin typeface="Lub Dub Medium" panose="020B0603030403020204" pitchFamily="34" charset="0"/>
              </a:rPr>
              <a:t>Approaches to CKM prevention and management ​</a:t>
            </a:r>
          </a:p>
        </p:txBody>
      </p:sp>
      <p:pic>
        <p:nvPicPr>
          <p:cNvPr id="9" name="Picture 8">
            <a:extLst>
              <a:ext uri="{FF2B5EF4-FFF2-40B4-BE49-F238E27FC236}">
                <a16:creationId xmlns:a16="http://schemas.microsoft.com/office/drawing/2014/main" id="{CA70AA69-A9CB-A546-96D4-DBD69BA0866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1818526"/>
            <a:ext cx="3842535" cy="3811331"/>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a:xfrm>
            <a:off x="838200" y="6000108"/>
            <a:ext cx="10515600" cy="310558"/>
          </a:xfrm>
        </p:spPr>
        <p:txBody>
          <a:bodyPr/>
          <a:lstStyle/>
          <a:p>
            <a:r>
              <a:rPr lang="en-US" b="1" dirty="0"/>
              <a:t>Abbreviations: </a:t>
            </a:r>
            <a:r>
              <a:rPr lang="en-US" dirty="0"/>
              <a:t>CKM indicates Cardiovascular-Kidney-Metabolic; and CKMH, Cardiovascular-Kidney-Metabolic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140153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Enhanced Obesity Management</a:t>
            </a:r>
            <a:endParaRPr lang="en-US" dirty="0">
              <a:solidFill>
                <a:srgbClr val="C00000"/>
              </a:solidFill>
              <a:latin typeface="Lub Dub Heavy" panose="020B0903030403020204" pitchFamily="34" charset="0"/>
            </a:endParaRPr>
          </a:p>
        </p:txBody>
      </p:sp>
      <p:sp>
        <p:nvSpPr>
          <p:cNvPr id="7" name="TextBox 6">
            <a:extLst>
              <a:ext uri="{FF2B5EF4-FFF2-40B4-BE49-F238E27FC236}">
                <a16:creationId xmlns:a16="http://schemas.microsoft.com/office/drawing/2014/main" id="{8FC3857E-3C0D-DED4-CFEB-CEFAD761D055}"/>
              </a:ext>
            </a:extLst>
          </p:cNvPr>
          <p:cNvSpPr txBox="1"/>
          <p:nvPr/>
        </p:nvSpPr>
        <p:spPr>
          <a:xfrm>
            <a:off x="4654192" y="1941820"/>
            <a:ext cx="6390527" cy="3597908"/>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Enhance education about approaches to obesity ​</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Providing toolkit for addressing obesity in clinical encounters​</a:t>
            </a:r>
          </a:p>
          <a:p>
            <a:pPr marL="228600" indent="-228600" fontAlgn="base">
              <a:lnSpc>
                <a:spcPct val="90000"/>
              </a:lnSpc>
              <a:spcAft>
                <a:spcPts val="1200"/>
              </a:spcAft>
              <a:buClr>
                <a:srgbClr val="CF2429"/>
              </a:buClr>
              <a:buFont typeface="Lub Dub Bold" panose="020B0803030403020204" pitchFamily="34" charset="0"/>
              <a:buChar char="»"/>
            </a:pPr>
            <a:r>
              <a:rPr lang="en-US" dirty="0">
                <a:latin typeface="Lub Dub Medium" panose="020B0603030403020204" pitchFamily="34" charset="0"/>
              </a:rPr>
              <a:t>Emphasis on integrated teams to support a patient-centered approach to weight loss:​</a:t>
            </a:r>
          </a:p>
          <a:p>
            <a:pPr marL="742950" lvl="1" indent="-285750" fontAlgn="base">
              <a:lnSpc>
                <a:spcPct val="90000"/>
              </a:lnSpc>
              <a:spcAft>
                <a:spcPts val="1800"/>
              </a:spcAft>
              <a:buClr>
                <a:srgbClr val="CF2429"/>
              </a:buClr>
              <a:buFont typeface="Lub Dub Medium" panose="020B0603030403020204" pitchFamily="34" charset="0"/>
              <a:buChar char="−"/>
            </a:pPr>
            <a:r>
              <a:rPr lang="en-US" sz="1600" dirty="0">
                <a:latin typeface="Lub Dub Medium" panose="020B0603030403020204" pitchFamily="34" charset="0"/>
              </a:rPr>
              <a:t>Obesity medicine, metabolic surgery, dietician, pharmacy, mental health, community health workers/care manager​</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Need to advocate for better access to obesity pharmacotherapies and better reimbursement for obesity management in health centers​</a:t>
            </a:r>
          </a:p>
        </p:txBody>
      </p:sp>
      <p:pic>
        <p:nvPicPr>
          <p:cNvPr id="8" name="Picture 7">
            <a:extLst>
              <a:ext uri="{FF2B5EF4-FFF2-40B4-BE49-F238E27FC236}">
                <a16:creationId xmlns:a16="http://schemas.microsoft.com/office/drawing/2014/main" id="{0C7E58A2-1BE9-991D-E9DB-5C8DFC559B6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869897"/>
            <a:ext cx="4458985" cy="3678508"/>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47188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Implementation within and across Health Centers</a:t>
            </a:r>
            <a:endParaRPr lang="en-US" dirty="0">
              <a:solidFill>
                <a:srgbClr val="C00000"/>
              </a:solidFill>
              <a:latin typeface="Lub Dub Heavy" panose="020B0903030403020204" pitchFamily="34" charset="0"/>
            </a:endParaRPr>
          </a:p>
        </p:txBody>
      </p:sp>
      <p:sp>
        <p:nvSpPr>
          <p:cNvPr id="25" name="TextBox 24">
            <a:extLst>
              <a:ext uri="{FF2B5EF4-FFF2-40B4-BE49-F238E27FC236}">
                <a16:creationId xmlns:a16="http://schemas.microsoft.com/office/drawing/2014/main" id="{BCADDD04-9FC9-FAC6-BCAD-75F27A8B50F8}"/>
              </a:ext>
            </a:extLst>
          </p:cNvPr>
          <p:cNvSpPr txBox="1"/>
          <p:nvPr/>
        </p:nvSpPr>
        <p:spPr>
          <a:xfrm>
            <a:off x="5147352" y="1849352"/>
            <a:ext cx="6359703" cy="3794885"/>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Informed by the AHA’s CKMH initiative, validated CKMH measures and center-specific performance across registry-based data</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Patient-centric AHA CKMH certification program, allowing for the designation of an AHA Center for CKMH Excellence for institutions that meet criteria for optimal implementation of specified CKMH metrics.​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CKMH certification could activate implementation of key CKMH quality improvement metrics and hospital certification programs not only across GWTG hospitals in the US, but also in 13 other countries globally where the AHA is currently engaged, allowing for a scaled up global impact.​</a:t>
            </a:r>
          </a:p>
        </p:txBody>
      </p:sp>
      <p:pic>
        <p:nvPicPr>
          <p:cNvPr id="6" name="Picture 5">
            <a:extLst>
              <a:ext uri="{FF2B5EF4-FFF2-40B4-BE49-F238E27FC236}">
                <a16:creationId xmlns:a16="http://schemas.microsoft.com/office/drawing/2014/main" id="{A89EDEF5-EAEF-CB89-31CE-3BBAE06EAD0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0" y="1900718"/>
            <a:ext cx="4941870" cy="3734655"/>
          </a:xfrm>
          <a:prstGeom prst="rect">
            <a:avLst/>
          </a:prstGeom>
          <a:effectLst>
            <a:outerShdw blurRad="50800" dist="38100" dir="2700000" algn="tl" rotWithShape="0">
              <a:prstClr val="black">
                <a:alpha val="40000"/>
              </a:prstClr>
            </a:outerShdw>
          </a:effectLst>
        </p:spPr>
      </p:pic>
      <p:sp>
        <p:nvSpPr>
          <p:cNvPr id="7" name="Text Placeholder 6">
            <a:extLst>
              <a:ext uri="{FF2B5EF4-FFF2-40B4-BE49-F238E27FC236}">
                <a16:creationId xmlns:a16="http://schemas.microsoft.com/office/drawing/2014/main" id="{AB61D11F-C00F-F26A-4247-BFAD4AFFF04E}"/>
              </a:ext>
            </a:extLst>
          </p:cNvPr>
          <p:cNvSpPr>
            <a:spLocks noGrp="1"/>
          </p:cNvSpPr>
          <p:nvPr>
            <p:ph type="body" sz="quarter" idx="13"/>
          </p:nvPr>
        </p:nvSpPr>
        <p:spPr/>
        <p:txBody>
          <a:bodyPr/>
          <a:lstStyle/>
          <a:p>
            <a:r>
              <a:rPr lang="en-US" b="1" dirty="0"/>
              <a:t>Abbreviations: </a:t>
            </a:r>
            <a:r>
              <a:rPr lang="en-US" dirty="0"/>
              <a:t>AHA indicates American Heart Association; and CKMH, Cardiovascular-Kidney-Metabolic health.</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23130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10515600" cy="867774"/>
          </a:xfrm>
        </p:spPr>
        <p:txBody>
          <a:bodyPr/>
          <a:lstStyle/>
          <a:p>
            <a:r>
              <a:rPr lang="en-US" dirty="0"/>
              <a:t>Cardiovascular-Kidney-Metabolic Syndrome </a:t>
            </a:r>
            <a:br>
              <a:rPr lang="en-US" dirty="0"/>
            </a:br>
            <a:r>
              <a:rPr lang="en-US" dirty="0"/>
              <a:t>Call to Action</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1316649"/>
            <a:ext cx="10515600" cy="522425"/>
          </a:xfrm>
        </p:spPr>
        <p:txBody>
          <a:bodyPr>
            <a:normAutofit/>
          </a:bodyPr>
          <a:lstStyle/>
          <a:p>
            <a:pPr marL="0" indent="0">
              <a:buNone/>
            </a:pPr>
            <a:r>
              <a:rPr lang="en-US" sz="2400" b="1" dirty="0">
                <a:solidFill>
                  <a:srgbClr val="C00000"/>
                </a:solidFill>
                <a:latin typeface="Lub Dub Heavy" panose="020B0903030403020204" pitchFamily="34" charset="0"/>
              </a:rPr>
              <a:t>Supporting Healthy Lifestyle in Communities</a:t>
            </a:r>
            <a:endParaRPr lang="en-US" dirty="0">
              <a:solidFill>
                <a:srgbClr val="C00000"/>
              </a:solidFill>
              <a:latin typeface="Lub Dub Heavy" panose="020B0903030403020204" pitchFamily="34" charset="0"/>
            </a:endParaRPr>
          </a:p>
        </p:txBody>
      </p:sp>
      <p:pic>
        <p:nvPicPr>
          <p:cNvPr id="6" name="Picture 5">
            <a:extLst>
              <a:ext uri="{FF2B5EF4-FFF2-40B4-BE49-F238E27FC236}">
                <a16:creationId xmlns:a16="http://schemas.microsoft.com/office/drawing/2014/main" id="{8E48F97D-7DE2-5D3A-3EFF-F4F027773A2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1833657"/>
            <a:ext cx="6750121" cy="3801718"/>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BCADDD04-9FC9-FAC6-BCAD-75F27A8B50F8}"/>
              </a:ext>
            </a:extLst>
          </p:cNvPr>
          <p:cNvSpPr txBox="1"/>
          <p:nvPr/>
        </p:nvSpPr>
        <p:spPr>
          <a:xfrm>
            <a:off x="6986426" y="1952094"/>
            <a:ext cx="3893906" cy="3545586"/>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Critical need to support the achievement of ideal cardiovascular health, particularly healthy lifestyle, in community settings​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Will involve multi-level partnerships between AHA and outside stakeholders​</a:t>
            </a:r>
          </a:p>
          <a:p>
            <a:pPr marL="228600" indent="-228600" fontAlgn="base">
              <a:lnSpc>
                <a:spcPct val="90000"/>
              </a:lnSpc>
              <a:spcAft>
                <a:spcPts val="1800"/>
              </a:spcAft>
              <a:buClr>
                <a:srgbClr val="CF2429"/>
              </a:buClr>
              <a:buFont typeface="Lub Dub Bold" panose="020B0803030403020204" pitchFamily="34" charset="0"/>
              <a:buChar char="»"/>
            </a:pPr>
            <a:r>
              <a:rPr lang="en-US" dirty="0">
                <a:latin typeface="Lub Dub Medium" panose="020B0603030403020204" pitchFamily="34" charset="0"/>
              </a:rPr>
              <a:t>Emphasis on strategies to enhance cardiovascular health across the life course and across diverse communities​</a:t>
            </a:r>
          </a:p>
        </p:txBody>
      </p:sp>
      <p:sp>
        <p:nvSpPr>
          <p:cNvPr id="8" name="Oval 7">
            <a:extLst>
              <a:ext uri="{FF2B5EF4-FFF2-40B4-BE49-F238E27FC236}">
                <a16:creationId xmlns:a16="http://schemas.microsoft.com/office/drawing/2014/main" id="{6DF4A243-9CC6-4417-335A-D10AE1808591}"/>
              </a:ext>
              <a:ext uri="{C183D7F6-B498-43B3-948B-1728B52AA6E4}">
                <adec:decorative xmlns:adec="http://schemas.microsoft.com/office/drawing/2017/decorative" val="1"/>
              </a:ext>
            </a:extLst>
          </p:cNvPr>
          <p:cNvSpPr/>
          <p:nvPr/>
        </p:nvSpPr>
        <p:spPr>
          <a:xfrm>
            <a:off x="4469258" y="3750068"/>
            <a:ext cx="2424701" cy="24247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3E8FBBC-1032-DB49-CCD6-1188A4F42BC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11787" y="3696878"/>
            <a:ext cx="2533543" cy="2533543"/>
          </a:xfrm>
          <a:prstGeom prst="rect">
            <a:avLst/>
          </a:prstGeom>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402276106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a:xfrm>
            <a:off x="838200" y="365125"/>
            <a:ext cx="3702978" cy="1278740"/>
          </a:xfrm>
        </p:spPr>
        <p:txBody>
          <a:bodyPr/>
          <a:lstStyle/>
          <a:p>
            <a:r>
              <a:rPr lang="en-US" dirty="0"/>
              <a:t>Cardiovascular-Kidney-Metabolic Syndrome </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2" y="1850905"/>
            <a:ext cx="2978543" cy="1454270"/>
          </a:xfrm>
        </p:spPr>
        <p:txBody>
          <a:bodyPr>
            <a:normAutofit/>
          </a:bodyPr>
          <a:lstStyle/>
          <a:p>
            <a:pPr marL="0" indent="0">
              <a:buNone/>
            </a:pPr>
            <a:r>
              <a:rPr lang="en-US" sz="2400" b="1" i="0" u="none" strike="noStrike" dirty="0">
                <a:solidFill>
                  <a:srgbClr val="C10E21"/>
                </a:solidFill>
                <a:effectLst/>
                <a:latin typeface="Lub Dub Heavy" panose="020B0903030403020204" pitchFamily="34" charset="0"/>
              </a:rPr>
              <a:t>Patient-Centered Implementation Focus</a:t>
            </a:r>
            <a:endParaRPr lang="en-US" dirty="0">
              <a:solidFill>
                <a:srgbClr val="C00000"/>
              </a:solidFill>
              <a:latin typeface="Lub Dub Heavy" panose="020B0903030403020204" pitchFamily="34" charset="0"/>
            </a:endParaRPr>
          </a:p>
        </p:txBody>
      </p:sp>
      <p:grpSp>
        <p:nvGrpSpPr>
          <p:cNvPr id="5" name="Group 4">
            <a:extLst>
              <a:ext uri="{FF2B5EF4-FFF2-40B4-BE49-F238E27FC236}">
                <a16:creationId xmlns:a16="http://schemas.microsoft.com/office/drawing/2014/main" id="{9E62FC9C-E6E9-788B-7BB8-9C1B422D8FA0}"/>
              </a:ext>
              <a:ext uri="{C183D7F6-B498-43B3-948B-1728B52AA6E4}">
                <adec:decorative xmlns:adec="http://schemas.microsoft.com/office/drawing/2017/decorative" val="1"/>
              </a:ext>
            </a:extLst>
          </p:cNvPr>
          <p:cNvGrpSpPr/>
          <p:nvPr/>
        </p:nvGrpSpPr>
        <p:grpSpPr>
          <a:xfrm>
            <a:off x="4350753" y="185808"/>
            <a:ext cx="6056967" cy="6060880"/>
            <a:chOff x="4350753" y="185808"/>
            <a:chExt cx="6056967" cy="6060880"/>
          </a:xfrm>
        </p:grpSpPr>
        <p:sp>
          <p:nvSpPr>
            <p:cNvPr id="71" name="Freeform 6">
              <a:extLst>
                <a:ext uri="{FF2B5EF4-FFF2-40B4-BE49-F238E27FC236}">
                  <a16:creationId xmlns:a16="http://schemas.microsoft.com/office/drawing/2014/main" id="{55F6DF53-70F2-C03F-AB80-29AD408916CD}"/>
                </a:ext>
                <a:ext uri="{C183D7F6-B498-43B3-948B-1728B52AA6E4}">
                  <adec:decorative xmlns:adec="http://schemas.microsoft.com/office/drawing/2017/decorative" val="1"/>
                </a:ext>
              </a:extLst>
            </p:cNvPr>
            <p:cNvSpPr>
              <a:spLocks/>
            </p:cNvSpPr>
            <p:nvPr/>
          </p:nvSpPr>
          <p:spPr bwMode="auto">
            <a:xfrm>
              <a:off x="4350753" y="3217225"/>
              <a:ext cx="2255530" cy="2147469"/>
            </a:xfrm>
            <a:custGeom>
              <a:avLst/>
              <a:gdLst>
                <a:gd name="T0" fmla="*/ 445 w 445"/>
                <a:gd name="T1" fmla="*/ 155 h 424"/>
                <a:gd name="T2" fmla="*/ 176 w 445"/>
                <a:gd name="T3" fmla="*/ 424 h 424"/>
                <a:gd name="T4" fmla="*/ 0 w 445"/>
                <a:gd name="T5" fmla="*/ 0 h 424"/>
                <a:gd name="T6" fmla="*/ 380 w 445"/>
                <a:gd name="T7" fmla="*/ 0 h 424"/>
                <a:gd name="T8" fmla="*/ 445 w 445"/>
                <a:gd name="T9" fmla="*/ 155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4">
                  <a:moveTo>
                    <a:pt x="445" y="155"/>
                  </a:moveTo>
                  <a:cubicBezTo>
                    <a:pt x="176" y="424"/>
                    <a:pt x="176" y="424"/>
                    <a:pt x="176" y="424"/>
                  </a:cubicBezTo>
                  <a:cubicBezTo>
                    <a:pt x="59" y="307"/>
                    <a:pt x="0" y="153"/>
                    <a:pt x="0" y="0"/>
                  </a:cubicBezTo>
                  <a:cubicBezTo>
                    <a:pt x="380" y="0"/>
                    <a:pt x="380" y="0"/>
                    <a:pt x="380" y="0"/>
                  </a:cubicBezTo>
                  <a:cubicBezTo>
                    <a:pt x="380" y="56"/>
                    <a:pt x="402" y="112"/>
                    <a:pt x="445" y="155"/>
                  </a:cubicBezTo>
                  <a:close/>
                </a:path>
              </a:pathLst>
            </a:custGeom>
            <a:solidFill>
              <a:schemeClr val="tx1">
                <a:lumMod val="65000"/>
                <a:lumOff val="3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2" name="Freeform 14">
              <a:extLst>
                <a:ext uri="{FF2B5EF4-FFF2-40B4-BE49-F238E27FC236}">
                  <a16:creationId xmlns:a16="http://schemas.microsoft.com/office/drawing/2014/main" id="{E98E30F8-C9D0-C23B-963E-69B287285B63}"/>
                </a:ext>
                <a:ext uri="{C183D7F6-B498-43B3-948B-1728B52AA6E4}">
                  <adec:decorative xmlns:adec="http://schemas.microsoft.com/office/drawing/2017/decorative" val="1"/>
                </a:ext>
              </a:extLst>
            </p:cNvPr>
            <p:cNvSpPr>
              <a:spLocks/>
            </p:cNvSpPr>
            <p:nvPr/>
          </p:nvSpPr>
          <p:spPr bwMode="auto">
            <a:xfrm>
              <a:off x="5294716" y="3217226"/>
              <a:ext cx="1292419" cy="1463313"/>
            </a:xfrm>
            <a:custGeom>
              <a:avLst/>
              <a:gdLst>
                <a:gd name="T0" fmla="*/ 191 w 256"/>
                <a:gd name="T1" fmla="*/ 0 h 290"/>
                <a:gd name="T2" fmla="*/ 0 w 256"/>
                <a:gd name="T3" fmla="*/ 0 h 290"/>
                <a:gd name="T4" fmla="*/ 0 w 256"/>
                <a:gd name="T5" fmla="*/ 0 h 290"/>
                <a:gd name="T6" fmla="*/ 120 w 256"/>
                <a:gd name="T7" fmla="*/ 290 h 290"/>
                <a:gd name="T8" fmla="*/ 256 w 256"/>
                <a:gd name="T9" fmla="*/ 155 h 290"/>
                <a:gd name="T10" fmla="*/ 191 w 256"/>
                <a:gd name="T11" fmla="*/ 0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290">
                  <a:moveTo>
                    <a:pt x="191" y="0"/>
                  </a:moveTo>
                  <a:cubicBezTo>
                    <a:pt x="0" y="0"/>
                    <a:pt x="0" y="0"/>
                    <a:pt x="0" y="0"/>
                  </a:cubicBezTo>
                  <a:cubicBezTo>
                    <a:pt x="0" y="0"/>
                    <a:pt x="0" y="0"/>
                    <a:pt x="0" y="0"/>
                  </a:cubicBezTo>
                  <a:cubicBezTo>
                    <a:pt x="0" y="113"/>
                    <a:pt x="46" y="216"/>
                    <a:pt x="120" y="290"/>
                  </a:cubicBezTo>
                  <a:cubicBezTo>
                    <a:pt x="256" y="155"/>
                    <a:pt x="256" y="155"/>
                    <a:pt x="256" y="155"/>
                  </a:cubicBezTo>
                  <a:cubicBezTo>
                    <a:pt x="213" y="112"/>
                    <a:pt x="191" y="56"/>
                    <a:pt x="191" y="0"/>
                  </a:cubicBezTo>
                  <a:close/>
                </a:path>
              </a:pathLst>
            </a:custGeom>
            <a:solidFill>
              <a:schemeClr val="tx1">
                <a:lumMod val="85000"/>
                <a:lumOff val="15000"/>
              </a:schemeClr>
            </a:solidFill>
            <a:ln w="9525">
              <a:noFill/>
              <a:round/>
              <a:headEnd/>
              <a:tailEnd/>
            </a:ln>
          </p:spPr>
          <p:txBody>
            <a:bodyPr/>
            <a:lstStyle/>
            <a:p>
              <a:endParaRPr lang="en-US"/>
            </a:p>
          </p:txBody>
        </p:sp>
        <p:sp>
          <p:nvSpPr>
            <p:cNvPr id="73" name="Freeform 7">
              <a:extLst>
                <a:ext uri="{FF2B5EF4-FFF2-40B4-BE49-F238E27FC236}">
                  <a16:creationId xmlns:a16="http://schemas.microsoft.com/office/drawing/2014/main" id="{C2D96649-0AD9-8E74-B1F0-5C198275D7F1}"/>
                </a:ext>
                <a:ext uri="{C183D7F6-B498-43B3-948B-1728B52AA6E4}">
                  <adec:decorative xmlns:adec="http://schemas.microsoft.com/office/drawing/2017/decorative" val="1"/>
                </a:ext>
              </a:extLst>
            </p:cNvPr>
            <p:cNvSpPr>
              <a:spLocks/>
            </p:cNvSpPr>
            <p:nvPr/>
          </p:nvSpPr>
          <p:spPr bwMode="auto">
            <a:xfrm>
              <a:off x="4350753" y="1070380"/>
              <a:ext cx="2246656" cy="2146847"/>
            </a:xfrm>
            <a:custGeom>
              <a:avLst/>
              <a:gdLst>
                <a:gd name="T0" fmla="*/ 445 w 445"/>
                <a:gd name="T1" fmla="*/ 269 h 425"/>
                <a:gd name="T2" fmla="*/ 380 w 445"/>
                <a:gd name="T3" fmla="*/ 425 h 425"/>
                <a:gd name="T4" fmla="*/ 0 w 445"/>
                <a:gd name="T5" fmla="*/ 425 h 425"/>
                <a:gd name="T6" fmla="*/ 176 w 445"/>
                <a:gd name="T7" fmla="*/ 0 h 425"/>
                <a:gd name="T8" fmla="*/ 445 w 445"/>
                <a:gd name="T9" fmla="*/ 269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5">
                  <a:moveTo>
                    <a:pt x="445" y="269"/>
                  </a:moveTo>
                  <a:cubicBezTo>
                    <a:pt x="402" y="312"/>
                    <a:pt x="380" y="368"/>
                    <a:pt x="380" y="425"/>
                  </a:cubicBezTo>
                  <a:cubicBezTo>
                    <a:pt x="0" y="425"/>
                    <a:pt x="0" y="425"/>
                    <a:pt x="0" y="425"/>
                  </a:cubicBezTo>
                  <a:cubicBezTo>
                    <a:pt x="0" y="271"/>
                    <a:pt x="59" y="117"/>
                    <a:pt x="176" y="0"/>
                  </a:cubicBezTo>
                  <a:lnTo>
                    <a:pt x="445" y="269"/>
                  </a:lnTo>
                  <a:close/>
                </a:path>
              </a:pathLst>
            </a:custGeom>
            <a:solidFill>
              <a:schemeClr val="accent5">
                <a:lumMod val="7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4" name="Freeform 15">
              <a:extLst>
                <a:ext uri="{FF2B5EF4-FFF2-40B4-BE49-F238E27FC236}">
                  <a16:creationId xmlns:a16="http://schemas.microsoft.com/office/drawing/2014/main" id="{E81E95B5-8FCD-4F17-163D-E3D2AD49BC38}"/>
                </a:ext>
                <a:ext uri="{C183D7F6-B498-43B3-948B-1728B52AA6E4}">
                  <adec:decorative xmlns:adec="http://schemas.microsoft.com/office/drawing/2017/decorative" val="1"/>
                </a:ext>
              </a:extLst>
            </p:cNvPr>
            <p:cNvSpPr>
              <a:spLocks/>
            </p:cNvSpPr>
            <p:nvPr/>
          </p:nvSpPr>
          <p:spPr bwMode="auto">
            <a:xfrm>
              <a:off x="5294716" y="1746518"/>
              <a:ext cx="1292419" cy="1470709"/>
            </a:xfrm>
            <a:custGeom>
              <a:avLst/>
              <a:gdLst>
                <a:gd name="T0" fmla="*/ 256 w 256"/>
                <a:gd name="T1" fmla="*/ 135 h 291"/>
                <a:gd name="T2" fmla="*/ 121 w 256"/>
                <a:gd name="T3" fmla="*/ 0 h 291"/>
                <a:gd name="T4" fmla="*/ 0 w 256"/>
                <a:gd name="T5" fmla="*/ 291 h 291"/>
                <a:gd name="T6" fmla="*/ 191 w 256"/>
                <a:gd name="T7" fmla="*/ 291 h 291"/>
                <a:gd name="T8" fmla="*/ 256 w 256"/>
                <a:gd name="T9" fmla="*/ 135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291">
                  <a:moveTo>
                    <a:pt x="256" y="135"/>
                  </a:moveTo>
                  <a:cubicBezTo>
                    <a:pt x="121" y="0"/>
                    <a:pt x="121" y="0"/>
                    <a:pt x="121" y="0"/>
                  </a:cubicBezTo>
                  <a:cubicBezTo>
                    <a:pt x="46" y="75"/>
                    <a:pt x="0" y="177"/>
                    <a:pt x="0" y="291"/>
                  </a:cubicBezTo>
                  <a:cubicBezTo>
                    <a:pt x="191" y="291"/>
                    <a:pt x="191" y="291"/>
                    <a:pt x="191" y="291"/>
                  </a:cubicBezTo>
                  <a:cubicBezTo>
                    <a:pt x="191" y="234"/>
                    <a:pt x="213" y="178"/>
                    <a:pt x="256" y="135"/>
                  </a:cubicBezTo>
                  <a:close/>
                </a:path>
              </a:pathLst>
            </a:custGeom>
            <a:solidFill>
              <a:schemeClr val="accent5">
                <a:lumMod val="50000"/>
              </a:schemeClr>
            </a:solidFill>
            <a:ln w="9525">
              <a:noFill/>
              <a:round/>
              <a:headEnd/>
              <a:tailEnd/>
            </a:ln>
          </p:spPr>
          <p:txBody>
            <a:bodyPr/>
            <a:lstStyle/>
            <a:p>
              <a:endParaRPr lang="en-US"/>
            </a:p>
          </p:txBody>
        </p:sp>
        <p:sp>
          <p:nvSpPr>
            <p:cNvPr id="75" name="Freeform 8">
              <a:extLst>
                <a:ext uri="{FF2B5EF4-FFF2-40B4-BE49-F238E27FC236}">
                  <a16:creationId xmlns:a16="http://schemas.microsoft.com/office/drawing/2014/main" id="{6EE3B8AC-EA71-D2BE-8927-7063BA752C63}"/>
                </a:ext>
                <a:ext uri="{C183D7F6-B498-43B3-948B-1728B52AA6E4}">
                  <adec:decorative xmlns:adec="http://schemas.microsoft.com/office/drawing/2017/decorative" val="1"/>
                </a:ext>
              </a:extLst>
            </p:cNvPr>
            <p:cNvSpPr>
              <a:spLocks/>
            </p:cNvSpPr>
            <p:nvPr/>
          </p:nvSpPr>
          <p:spPr bwMode="auto">
            <a:xfrm>
              <a:off x="5241195" y="185808"/>
              <a:ext cx="2139020" cy="2242741"/>
            </a:xfrm>
            <a:custGeom>
              <a:avLst/>
              <a:gdLst>
                <a:gd name="T0" fmla="*/ 424 w 424"/>
                <a:gd name="T1" fmla="*/ 0 h 444"/>
                <a:gd name="T2" fmla="*/ 424 w 424"/>
                <a:gd name="T3" fmla="*/ 380 h 444"/>
                <a:gd name="T4" fmla="*/ 269 w 424"/>
                <a:gd name="T5" fmla="*/ 444 h 444"/>
                <a:gd name="T6" fmla="*/ 0 w 424"/>
                <a:gd name="T7" fmla="*/ 175 h 444"/>
                <a:gd name="T8" fmla="*/ 424 w 424"/>
                <a:gd name="T9" fmla="*/ 0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4">
                  <a:moveTo>
                    <a:pt x="424" y="0"/>
                  </a:moveTo>
                  <a:cubicBezTo>
                    <a:pt x="424" y="380"/>
                    <a:pt x="424" y="380"/>
                    <a:pt x="424" y="380"/>
                  </a:cubicBezTo>
                  <a:cubicBezTo>
                    <a:pt x="368" y="380"/>
                    <a:pt x="312" y="401"/>
                    <a:pt x="269" y="444"/>
                  </a:cubicBezTo>
                  <a:cubicBezTo>
                    <a:pt x="0" y="175"/>
                    <a:pt x="0" y="175"/>
                    <a:pt x="0" y="175"/>
                  </a:cubicBezTo>
                  <a:cubicBezTo>
                    <a:pt x="117" y="58"/>
                    <a:pt x="270" y="0"/>
                    <a:pt x="424" y="0"/>
                  </a:cubicBezTo>
                  <a:close/>
                </a:path>
              </a:pathLst>
            </a:custGeom>
            <a:solidFill>
              <a:srgbClr val="CF2429"/>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6" name="Freeform 16">
              <a:extLst>
                <a:ext uri="{FF2B5EF4-FFF2-40B4-BE49-F238E27FC236}">
                  <a16:creationId xmlns:a16="http://schemas.microsoft.com/office/drawing/2014/main" id="{C76FBFF1-ABF4-BA2E-65FF-79BC68E382A3}"/>
                </a:ext>
                <a:ext uri="{C183D7F6-B498-43B3-948B-1728B52AA6E4}">
                  <adec:decorative xmlns:adec="http://schemas.microsoft.com/office/drawing/2017/decorative" val="1"/>
                </a:ext>
              </a:extLst>
            </p:cNvPr>
            <p:cNvSpPr>
              <a:spLocks/>
            </p:cNvSpPr>
            <p:nvPr/>
          </p:nvSpPr>
          <p:spPr bwMode="auto">
            <a:xfrm>
              <a:off x="5916902" y="1145753"/>
              <a:ext cx="1463313" cy="1282796"/>
            </a:xfrm>
            <a:custGeom>
              <a:avLst/>
              <a:gdLst>
                <a:gd name="T0" fmla="*/ 290 w 290"/>
                <a:gd name="T1" fmla="*/ 190 h 254"/>
                <a:gd name="T2" fmla="*/ 290 w 290"/>
                <a:gd name="T3" fmla="*/ 0 h 254"/>
                <a:gd name="T4" fmla="*/ 289 w 290"/>
                <a:gd name="T5" fmla="*/ 0 h 254"/>
                <a:gd name="T6" fmla="*/ 0 w 290"/>
                <a:gd name="T7" fmla="*/ 119 h 254"/>
                <a:gd name="T8" fmla="*/ 135 w 290"/>
                <a:gd name="T9" fmla="*/ 254 h 254"/>
                <a:gd name="T10" fmla="*/ 290 w 290"/>
                <a:gd name="T11" fmla="*/ 190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254">
                  <a:moveTo>
                    <a:pt x="290" y="190"/>
                  </a:moveTo>
                  <a:cubicBezTo>
                    <a:pt x="290" y="0"/>
                    <a:pt x="290" y="0"/>
                    <a:pt x="290" y="0"/>
                  </a:cubicBezTo>
                  <a:cubicBezTo>
                    <a:pt x="290" y="0"/>
                    <a:pt x="290" y="0"/>
                    <a:pt x="289" y="0"/>
                  </a:cubicBezTo>
                  <a:cubicBezTo>
                    <a:pt x="176" y="0"/>
                    <a:pt x="74" y="45"/>
                    <a:pt x="0" y="119"/>
                  </a:cubicBezTo>
                  <a:cubicBezTo>
                    <a:pt x="135" y="254"/>
                    <a:pt x="135" y="254"/>
                    <a:pt x="135" y="254"/>
                  </a:cubicBezTo>
                  <a:cubicBezTo>
                    <a:pt x="178" y="211"/>
                    <a:pt x="234" y="190"/>
                    <a:pt x="290" y="190"/>
                  </a:cubicBezTo>
                  <a:close/>
                </a:path>
              </a:pathLst>
            </a:custGeom>
            <a:solidFill>
              <a:srgbClr val="AC1A1F"/>
            </a:solidFill>
            <a:ln w="9525">
              <a:noFill/>
              <a:round/>
              <a:headEnd/>
              <a:tailEnd/>
            </a:ln>
          </p:spPr>
          <p:txBody>
            <a:bodyPr/>
            <a:lstStyle/>
            <a:p>
              <a:endParaRPr lang="en-US"/>
            </a:p>
          </p:txBody>
        </p:sp>
        <p:sp>
          <p:nvSpPr>
            <p:cNvPr id="77" name="Freeform 9">
              <a:extLst>
                <a:ext uri="{FF2B5EF4-FFF2-40B4-BE49-F238E27FC236}">
                  <a16:creationId xmlns:a16="http://schemas.microsoft.com/office/drawing/2014/main" id="{EC9FD377-E24E-AF53-D06A-292D2F485299}"/>
                </a:ext>
                <a:ext uri="{C183D7F6-B498-43B3-948B-1728B52AA6E4}">
                  <adec:decorative xmlns:adec="http://schemas.microsoft.com/office/drawing/2017/decorative" val="1"/>
                </a:ext>
              </a:extLst>
            </p:cNvPr>
            <p:cNvSpPr>
              <a:spLocks/>
            </p:cNvSpPr>
            <p:nvPr/>
          </p:nvSpPr>
          <p:spPr bwMode="auto">
            <a:xfrm>
              <a:off x="7380215" y="185808"/>
              <a:ext cx="2139019" cy="2242741"/>
            </a:xfrm>
            <a:custGeom>
              <a:avLst/>
              <a:gdLst>
                <a:gd name="T0" fmla="*/ 424 w 424"/>
                <a:gd name="T1" fmla="*/ 175 h 444"/>
                <a:gd name="T2" fmla="*/ 155 w 424"/>
                <a:gd name="T3" fmla="*/ 444 h 444"/>
                <a:gd name="T4" fmla="*/ 0 w 424"/>
                <a:gd name="T5" fmla="*/ 380 h 444"/>
                <a:gd name="T6" fmla="*/ 0 w 424"/>
                <a:gd name="T7" fmla="*/ 0 h 444"/>
                <a:gd name="T8" fmla="*/ 424 w 424"/>
                <a:gd name="T9" fmla="*/ 175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4">
                  <a:moveTo>
                    <a:pt x="424" y="175"/>
                  </a:moveTo>
                  <a:cubicBezTo>
                    <a:pt x="155" y="444"/>
                    <a:pt x="155" y="444"/>
                    <a:pt x="155" y="444"/>
                  </a:cubicBezTo>
                  <a:cubicBezTo>
                    <a:pt x="112" y="401"/>
                    <a:pt x="56" y="380"/>
                    <a:pt x="0" y="380"/>
                  </a:cubicBezTo>
                  <a:cubicBezTo>
                    <a:pt x="0" y="0"/>
                    <a:pt x="0" y="0"/>
                    <a:pt x="0" y="0"/>
                  </a:cubicBezTo>
                  <a:cubicBezTo>
                    <a:pt x="154" y="0"/>
                    <a:pt x="307" y="58"/>
                    <a:pt x="424" y="175"/>
                  </a:cubicBezTo>
                  <a:close/>
                </a:path>
              </a:pathLst>
            </a:custGeom>
            <a:solidFill>
              <a:schemeClr val="accent5">
                <a:lumMod val="7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78" name="Freeform 17">
              <a:extLst>
                <a:ext uri="{FF2B5EF4-FFF2-40B4-BE49-F238E27FC236}">
                  <a16:creationId xmlns:a16="http://schemas.microsoft.com/office/drawing/2014/main" id="{B7491BE4-CCE7-BB1B-5E09-A8A230E0D0A9}"/>
                </a:ext>
                <a:ext uri="{C183D7F6-B498-43B3-948B-1728B52AA6E4}">
                  <adec:decorative xmlns:adec="http://schemas.microsoft.com/office/drawing/2017/decorative" val="1"/>
                </a:ext>
              </a:extLst>
            </p:cNvPr>
            <p:cNvSpPr>
              <a:spLocks/>
            </p:cNvSpPr>
            <p:nvPr/>
          </p:nvSpPr>
          <p:spPr bwMode="auto">
            <a:xfrm>
              <a:off x="7380215" y="1145752"/>
              <a:ext cx="1463312" cy="1282797"/>
            </a:xfrm>
            <a:custGeom>
              <a:avLst/>
              <a:gdLst>
                <a:gd name="T0" fmla="*/ 155 w 290"/>
                <a:gd name="T1" fmla="*/ 254 h 254"/>
                <a:gd name="T2" fmla="*/ 290 w 290"/>
                <a:gd name="T3" fmla="*/ 120 h 254"/>
                <a:gd name="T4" fmla="*/ 0 w 290"/>
                <a:gd name="T5" fmla="*/ 0 h 254"/>
                <a:gd name="T6" fmla="*/ 0 w 290"/>
                <a:gd name="T7" fmla="*/ 190 h 254"/>
                <a:gd name="T8" fmla="*/ 155 w 290"/>
                <a:gd name="T9" fmla="*/ 254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254">
                  <a:moveTo>
                    <a:pt x="155" y="254"/>
                  </a:moveTo>
                  <a:cubicBezTo>
                    <a:pt x="290" y="120"/>
                    <a:pt x="290" y="120"/>
                    <a:pt x="290" y="120"/>
                  </a:cubicBezTo>
                  <a:cubicBezTo>
                    <a:pt x="215" y="46"/>
                    <a:pt x="113" y="0"/>
                    <a:pt x="0" y="0"/>
                  </a:cubicBezTo>
                  <a:cubicBezTo>
                    <a:pt x="0" y="190"/>
                    <a:pt x="0" y="190"/>
                    <a:pt x="0" y="190"/>
                  </a:cubicBezTo>
                  <a:cubicBezTo>
                    <a:pt x="56" y="190"/>
                    <a:pt x="112" y="211"/>
                    <a:pt x="155" y="254"/>
                  </a:cubicBezTo>
                  <a:close/>
                </a:path>
              </a:pathLst>
            </a:custGeom>
            <a:solidFill>
              <a:schemeClr val="accent5">
                <a:lumMod val="50000"/>
              </a:schemeClr>
            </a:solidFill>
            <a:ln w="9525">
              <a:noFill/>
              <a:round/>
              <a:headEnd/>
              <a:tailEnd/>
            </a:ln>
          </p:spPr>
          <p:txBody>
            <a:bodyPr/>
            <a:lstStyle/>
            <a:p>
              <a:endParaRPr lang="en-US"/>
            </a:p>
          </p:txBody>
        </p:sp>
        <p:sp>
          <p:nvSpPr>
            <p:cNvPr id="79" name="Freeform 10">
              <a:extLst>
                <a:ext uri="{FF2B5EF4-FFF2-40B4-BE49-F238E27FC236}">
                  <a16:creationId xmlns:a16="http://schemas.microsoft.com/office/drawing/2014/main" id="{EB5AF63C-EA1C-7040-81A7-2ADA2FBCB8DA}"/>
                </a:ext>
                <a:ext uri="{C183D7F6-B498-43B3-948B-1728B52AA6E4}">
                  <adec:decorative xmlns:adec="http://schemas.microsoft.com/office/drawing/2017/decorative" val="1"/>
                </a:ext>
              </a:extLst>
            </p:cNvPr>
            <p:cNvSpPr>
              <a:spLocks/>
            </p:cNvSpPr>
            <p:nvPr/>
          </p:nvSpPr>
          <p:spPr bwMode="auto">
            <a:xfrm>
              <a:off x="8161064" y="1070380"/>
              <a:ext cx="2246656" cy="2146847"/>
            </a:xfrm>
            <a:custGeom>
              <a:avLst/>
              <a:gdLst>
                <a:gd name="T0" fmla="*/ 445 w 445"/>
                <a:gd name="T1" fmla="*/ 425 h 425"/>
                <a:gd name="T2" fmla="*/ 65 w 445"/>
                <a:gd name="T3" fmla="*/ 425 h 425"/>
                <a:gd name="T4" fmla="*/ 0 w 445"/>
                <a:gd name="T5" fmla="*/ 269 h 425"/>
                <a:gd name="T6" fmla="*/ 269 w 445"/>
                <a:gd name="T7" fmla="*/ 0 h 425"/>
                <a:gd name="T8" fmla="*/ 445 w 445"/>
                <a:gd name="T9" fmla="*/ 425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5">
                  <a:moveTo>
                    <a:pt x="445" y="425"/>
                  </a:moveTo>
                  <a:cubicBezTo>
                    <a:pt x="65" y="425"/>
                    <a:pt x="65" y="425"/>
                    <a:pt x="65" y="425"/>
                  </a:cubicBezTo>
                  <a:cubicBezTo>
                    <a:pt x="65" y="368"/>
                    <a:pt x="43" y="312"/>
                    <a:pt x="0" y="269"/>
                  </a:cubicBezTo>
                  <a:cubicBezTo>
                    <a:pt x="269" y="0"/>
                    <a:pt x="269" y="0"/>
                    <a:pt x="269" y="0"/>
                  </a:cubicBezTo>
                  <a:cubicBezTo>
                    <a:pt x="386" y="117"/>
                    <a:pt x="445" y="271"/>
                    <a:pt x="445" y="425"/>
                  </a:cubicBezTo>
                  <a:close/>
                </a:path>
              </a:pathLst>
            </a:custGeom>
            <a:solidFill>
              <a:schemeClr val="tx1">
                <a:lumMod val="65000"/>
                <a:lumOff val="3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0" name="Freeform 11">
              <a:extLst>
                <a:ext uri="{FF2B5EF4-FFF2-40B4-BE49-F238E27FC236}">
                  <a16:creationId xmlns:a16="http://schemas.microsoft.com/office/drawing/2014/main" id="{893A7999-0018-01DE-9897-9CCDF8E0B745}"/>
                </a:ext>
                <a:ext uri="{C183D7F6-B498-43B3-948B-1728B52AA6E4}">
                  <adec:decorative xmlns:adec="http://schemas.microsoft.com/office/drawing/2017/decorative" val="1"/>
                </a:ext>
              </a:extLst>
            </p:cNvPr>
            <p:cNvSpPr>
              <a:spLocks/>
            </p:cNvSpPr>
            <p:nvPr/>
          </p:nvSpPr>
          <p:spPr bwMode="auto">
            <a:xfrm>
              <a:off x="8161064" y="3217226"/>
              <a:ext cx="2246656" cy="2139020"/>
            </a:xfrm>
            <a:custGeom>
              <a:avLst/>
              <a:gdLst>
                <a:gd name="T0" fmla="*/ 445 w 445"/>
                <a:gd name="T1" fmla="*/ 0 h 424"/>
                <a:gd name="T2" fmla="*/ 269 w 445"/>
                <a:gd name="T3" fmla="*/ 424 h 424"/>
                <a:gd name="T4" fmla="*/ 0 w 445"/>
                <a:gd name="T5" fmla="*/ 155 h 424"/>
                <a:gd name="T6" fmla="*/ 65 w 445"/>
                <a:gd name="T7" fmla="*/ 0 h 424"/>
                <a:gd name="T8" fmla="*/ 445 w 445"/>
                <a:gd name="T9" fmla="*/ 0 h 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4">
                  <a:moveTo>
                    <a:pt x="445" y="0"/>
                  </a:moveTo>
                  <a:cubicBezTo>
                    <a:pt x="445" y="153"/>
                    <a:pt x="386" y="307"/>
                    <a:pt x="269" y="424"/>
                  </a:cubicBezTo>
                  <a:cubicBezTo>
                    <a:pt x="0" y="155"/>
                    <a:pt x="0" y="155"/>
                    <a:pt x="0" y="155"/>
                  </a:cubicBezTo>
                  <a:cubicBezTo>
                    <a:pt x="43" y="112"/>
                    <a:pt x="65" y="56"/>
                    <a:pt x="65" y="0"/>
                  </a:cubicBezTo>
                  <a:lnTo>
                    <a:pt x="445" y="0"/>
                  </a:lnTo>
                  <a:close/>
                </a:path>
              </a:pathLst>
            </a:custGeom>
            <a:solidFill>
              <a:srgbClr val="CF2429"/>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1" name="Freeform 19">
              <a:extLst>
                <a:ext uri="{FF2B5EF4-FFF2-40B4-BE49-F238E27FC236}">
                  <a16:creationId xmlns:a16="http://schemas.microsoft.com/office/drawing/2014/main" id="{8F4C3D24-C8E1-589C-22E0-5B7A0D739C4A}"/>
                </a:ext>
                <a:ext uri="{C183D7F6-B498-43B3-948B-1728B52AA6E4}">
                  <adec:decorative xmlns:adec="http://schemas.microsoft.com/office/drawing/2017/decorative" val="1"/>
                </a:ext>
              </a:extLst>
            </p:cNvPr>
            <p:cNvSpPr>
              <a:spLocks/>
            </p:cNvSpPr>
            <p:nvPr/>
          </p:nvSpPr>
          <p:spPr bwMode="auto">
            <a:xfrm>
              <a:off x="8161064" y="3217226"/>
              <a:ext cx="1288111" cy="1463313"/>
            </a:xfrm>
            <a:custGeom>
              <a:avLst/>
              <a:gdLst>
                <a:gd name="T0" fmla="*/ 0 w 255"/>
                <a:gd name="T1" fmla="*/ 155 h 290"/>
                <a:gd name="T2" fmla="*/ 135 w 255"/>
                <a:gd name="T3" fmla="*/ 290 h 290"/>
                <a:gd name="T4" fmla="*/ 255 w 255"/>
                <a:gd name="T5" fmla="*/ 0 h 290"/>
                <a:gd name="T6" fmla="*/ 255 w 255"/>
                <a:gd name="T7" fmla="*/ 0 h 290"/>
                <a:gd name="T8" fmla="*/ 65 w 255"/>
                <a:gd name="T9" fmla="*/ 0 h 290"/>
                <a:gd name="T10" fmla="*/ 0 w 255"/>
                <a:gd name="T11" fmla="*/ 155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 h="290">
                  <a:moveTo>
                    <a:pt x="0" y="155"/>
                  </a:moveTo>
                  <a:cubicBezTo>
                    <a:pt x="135" y="290"/>
                    <a:pt x="135" y="290"/>
                    <a:pt x="135" y="290"/>
                  </a:cubicBezTo>
                  <a:cubicBezTo>
                    <a:pt x="209" y="215"/>
                    <a:pt x="255" y="113"/>
                    <a:pt x="255" y="0"/>
                  </a:cubicBezTo>
                  <a:cubicBezTo>
                    <a:pt x="255" y="0"/>
                    <a:pt x="255" y="0"/>
                    <a:pt x="255" y="0"/>
                  </a:cubicBezTo>
                  <a:cubicBezTo>
                    <a:pt x="65" y="0"/>
                    <a:pt x="65" y="0"/>
                    <a:pt x="65" y="0"/>
                  </a:cubicBezTo>
                  <a:cubicBezTo>
                    <a:pt x="65" y="56"/>
                    <a:pt x="43" y="112"/>
                    <a:pt x="0" y="155"/>
                  </a:cubicBezTo>
                  <a:close/>
                </a:path>
              </a:pathLst>
            </a:custGeom>
            <a:solidFill>
              <a:srgbClr val="AC1A1F"/>
            </a:solidFill>
            <a:ln w="9525">
              <a:noFill/>
              <a:round/>
              <a:headEnd/>
              <a:tailEnd/>
            </a:ln>
          </p:spPr>
          <p:txBody>
            <a:bodyPr/>
            <a:lstStyle/>
            <a:p>
              <a:endParaRPr lang="en-US"/>
            </a:p>
          </p:txBody>
        </p:sp>
        <p:sp>
          <p:nvSpPr>
            <p:cNvPr id="82" name="Freeform 12">
              <a:extLst>
                <a:ext uri="{FF2B5EF4-FFF2-40B4-BE49-F238E27FC236}">
                  <a16:creationId xmlns:a16="http://schemas.microsoft.com/office/drawing/2014/main" id="{3BD1B2C9-1D5C-25B2-9390-FA3D8158E64A}"/>
                </a:ext>
                <a:ext uri="{C183D7F6-B498-43B3-948B-1728B52AA6E4}">
                  <adec:decorative xmlns:adec="http://schemas.microsoft.com/office/drawing/2017/decorative" val="1"/>
                </a:ext>
              </a:extLst>
            </p:cNvPr>
            <p:cNvSpPr>
              <a:spLocks/>
            </p:cNvSpPr>
            <p:nvPr/>
          </p:nvSpPr>
          <p:spPr bwMode="auto">
            <a:xfrm>
              <a:off x="7380215" y="3998076"/>
              <a:ext cx="2139019" cy="2248612"/>
            </a:xfrm>
            <a:custGeom>
              <a:avLst/>
              <a:gdLst>
                <a:gd name="T0" fmla="*/ 424 w 424"/>
                <a:gd name="T1" fmla="*/ 269 h 445"/>
                <a:gd name="T2" fmla="*/ 0 w 424"/>
                <a:gd name="T3" fmla="*/ 445 h 445"/>
                <a:gd name="T4" fmla="*/ 0 w 424"/>
                <a:gd name="T5" fmla="*/ 64 h 445"/>
                <a:gd name="T6" fmla="*/ 155 w 424"/>
                <a:gd name="T7" fmla="*/ 0 h 445"/>
                <a:gd name="T8" fmla="*/ 424 w 424"/>
                <a:gd name="T9" fmla="*/ 269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5">
                  <a:moveTo>
                    <a:pt x="424" y="269"/>
                  </a:moveTo>
                  <a:cubicBezTo>
                    <a:pt x="307" y="386"/>
                    <a:pt x="154" y="445"/>
                    <a:pt x="0" y="445"/>
                  </a:cubicBezTo>
                  <a:cubicBezTo>
                    <a:pt x="0" y="64"/>
                    <a:pt x="0" y="64"/>
                    <a:pt x="0" y="64"/>
                  </a:cubicBezTo>
                  <a:cubicBezTo>
                    <a:pt x="56" y="64"/>
                    <a:pt x="112" y="43"/>
                    <a:pt x="155" y="0"/>
                  </a:cubicBezTo>
                  <a:lnTo>
                    <a:pt x="424" y="269"/>
                  </a:lnTo>
                  <a:close/>
                </a:path>
              </a:pathLst>
            </a:custGeom>
            <a:solidFill>
              <a:schemeClr val="accent5">
                <a:lumMod val="75000"/>
              </a:schemeClr>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3" name="Freeform 13">
              <a:extLst>
                <a:ext uri="{FF2B5EF4-FFF2-40B4-BE49-F238E27FC236}">
                  <a16:creationId xmlns:a16="http://schemas.microsoft.com/office/drawing/2014/main" id="{38DF3BF7-857E-6E14-886F-AA1C25694F47}"/>
                </a:ext>
                <a:ext uri="{C183D7F6-B498-43B3-948B-1728B52AA6E4}">
                  <adec:decorative xmlns:adec="http://schemas.microsoft.com/office/drawing/2017/decorative" val="1"/>
                </a:ext>
              </a:extLst>
            </p:cNvPr>
            <p:cNvSpPr>
              <a:spLocks/>
            </p:cNvSpPr>
            <p:nvPr/>
          </p:nvSpPr>
          <p:spPr bwMode="auto">
            <a:xfrm>
              <a:off x="5241195" y="3998076"/>
              <a:ext cx="2139020" cy="2248612"/>
            </a:xfrm>
            <a:custGeom>
              <a:avLst/>
              <a:gdLst>
                <a:gd name="T0" fmla="*/ 424 w 424"/>
                <a:gd name="T1" fmla="*/ 64 h 445"/>
                <a:gd name="T2" fmla="*/ 424 w 424"/>
                <a:gd name="T3" fmla="*/ 445 h 445"/>
                <a:gd name="T4" fmla="*/ 0 w 424"/>
                <a:gd name="T5" fmla="*/ 269 h 445"/>
                <a:gd name="T6" fmla="*/ 269 w 424"/>
                <a:gd name="T7" fmla="*/ 0 h 445"/>
                <a:gd name="T8" fmla="*/ 424 w 424"/>
                <a:gd name="T9" fmla="*/ 64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 h="445">
                  <a:moveTo>
                    <a:pt x="424" y="64"/>
                  </a:moveTo>
                  <a:cubicBezTo>
                    <a:pt x="424" y="445"/>
                    <a:pt x="424" y="445"/>
                    <a:pt x="424" y="445"/>
                  </a:cubicBezTo>
                  <a:cubicBezTo>
                    <a:pt x="270" y="445"/>
                    <a:pt x="117" y="386"/>
                    <a:pt x="0" y="269"/>
                  </a:cubicBezTo>
                  <a:cubicBezTo>
                    <a:pt x="269" y="0"/>
                    <a:pt x="269" y="0"/>
                    <a:pt x="269" y="0"/>
                  </a:cubicBezTo>
                  <a:cubicBezTo>
                    <a:pt x="312" y="43"/>
                    <a:pt x="368" y="64"/>
                    <a:pt x="424" y="64"/>
                  </a:cubicBezTo>
                  <a:close/>
                </a:path>
              </a:pathLst>
            </a:custGeom>
            <a:solidFill>
              <a:srgbClr val="CF2429"/>
            </a:solidFill>
            <a:ln w="9525" cap="flat" cmpd="sng" algn="ctr">
              <a:noFill/>
              <a:prstDash val="solid"/>
              <a:round/>
              <a:headEnd type="none" w="med" len="med"/>
              <a:tailEnd type="none" w="med" len="med"/>
            </a:ln>
          </p:spPr>
          <p:txBody>
            <a:bodyPr lIns="82124" tIns="41061" rIns="82124" bIns="41061" anchor="ctr"/>
            <a:lstStyle/>
            <a:p>
              <a:endParaRPr lang="en-US"/>
            </a:p>
          </p:txBody>
        </p:sp>
        <p:sp>
          <p:nvSpPr>
            <p:cNvPr id="84" name="Freeform 21">
              <a:extLst>
                <a:ext uri="{FF2B5EF4-FFF2-40B4-BE49-F238E27FC236}">
                  <a16:creationId xmlns:a16="http://schemas.microsoft.com/office/drawing/2014/main" id="{674FE76C-794E-91AB-5672-25F4A6C629F0}"/>
                </a:ext>
                <a:ext uri="{C183D7F6-B498-43B3-948B-1728B52AA6E4}">
                  <adec:decorative xmlns:adec="http://schemas.microsoft.com/office/drawing/2017/decorative" val="1"/>
                </a:ext>
              </a:extLst>
            </p:cNvPr>
            <p:cNvSpPr>
              <a:spLocks/>
            </p:cNvSpPr>
            <p:nvPr/>
          </p:nvSpPr>
          <p:spPr bwMode="auto">
            <a:xfrm>
              <a:off x="5912598" y="3998076"/>
              <a:ext cx="1467617" cy="1287998"/>
            </a:xfrm>
            <a:custGeom>
              <a:avLst/>
              <a:gdLst>
                <a:gd name="T0" fmla="*/ 136 w 291"/>
                <a:gd name="T1" fmla="*/ 0 h 255"/>
                <a:gd name="T2" fmla="*/ 0 w 291"/>
                <a:gd name="T3" fmla="*/ 135 h 255"/>
                <a:gd name="T4" fmla="*/ 290 w 291"/>
                <a:gd name="T5" fmla="*/ 255 h 255"/>
                <a:gd name="T6" fmla="*/ 291 w 291"/>
                <a:gd name="T7" fmla="*/ 255 h 255"/>
                <a:gd name="T8" fmla="*/ 291 w 291"/>
                <a:gd name="T9" fmla="*/ 64 h 255"/>
                <a:gd name="T10" fmla="*/ 136 w 291"/>
                <a:gd name="T11" fmla="*/ 0 h 2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55">
                  <a:moveTo>
                    <a:pt x="136" y="0"/>
                  </a:moveTo>
                  <a:cubicBezTo>
                    <a:pt x="0" y="135"/>
                    <a:pt x="0" y="135"/>
                    <a:pt x="0" y="135"/>
                  </a:cubicBezTo>
                  <a:cubicBezTo>
                    <a:pt x="75" y="209"/>
                    <a:pt x="177" y="255"/>
                    <a:pt x="290" y="255"/>
                  </a:cubicBezTo>
                  <a:cubicBezTo>
                    <a:pt x="291" y="255"/>
                    <a:pt x="291" y="255"/>
                    <a:pt x="291" y="255"/>
                  </a:cubicBezTo>
                  <a:cubicBezTo>
                    <a:pt x="291" y="64"/>
                    <a:pt x="291" y="64"/>
                    <a:pt x="291" y="64"/>
                  </a:cubicBezTo>
                  <a:cubicBezTo>
                    <a:pt x="235" y="64"/>
                    <a:pt x="179" y="43"/>
                    <a:pt x="136" y="0"/>
                  </a:cubicBezTo>
                  <a:close/>
                </a:path>
              </a:pathLst>
            </a:custGeom>
            <a:solidFill>
              <a:srgbClr val="AC1A1F"/>
            </a:solidFill>
            <a:ln w="9525">
              <a:noFill/>
              <a:round/>
              <a:headEnd/>
              <a:tailEnd/>
            </a:ln>
          </p:spPr>
          <p:txBody>
            <a:bodyPr/>
            <a:lstStyle/>
            <a:p>
              <a:endParaRPr lang="en-US"/>
            </a:p>
          </p:txBody>
        </p:sp>
        <p:grpSp>
          <p:nvGrpSpPr>
            <p:cNvPr id="56" name="Group 55">
              <a:extLst>
                <a:ext uri="{FF2B5EF4-FFF2-40B4-BE49-F238E27FC236}">
                  <a16:creationId xmlns:a16="http://schemas.microsoft.com/office/drawing/2014/main" id="{F7D42C7F-685E-D57D-FF77-28CFE5050F3C}"/>
                </a:ext>
              </a:extLst>
            </p:cNvPr>
            <p:cNvGrpSpPr/>
            <p:nvPr/>
          </p:nvGrpSpPr>
          <p:grpSpPr>
            <a:xfrm>
              <a:off x="7380213" y="1750822"/>
              <a:ext cx="2068958" cy="3535252"/>
              <a:chOff x="4579937" y="2563328"/>
              <a:chExt cx="1678305" cy="2867739"/>
            </a:xfrm>
          </p:grpSpPr>
          <p:sp>
            <p:nvSpPr>
              <p:cNvPr id="46" name="Freeform 18">
                <a:extLst>
                  <a:ext uri="{FF2B5EF4-FFF2-40B4-BE49-F238E27FC236}">
                    <a16:creationId xmlns:a16="http://schemas.microsoft.com/office/drawing/2014/main" id="{FE97C2E7-47BB-2C02-29C7-52B3A15F1E57}"/>
                  </a:ext>
                </a:extLst>
              </p:cNvPr>
              <p:cNvSpPr>
                <a:spLocks/>
              </p:cNvSpPr>
              <p:nvPr/>
            </p:nvSpPr>
            <p:spPr bwMode="auto">
              <a:xfrm>
                <a:off x="5213348" y="2563328"/>
                <a:ext cx="1044894" cy="1189521"/>
              </a:xfrm>
              <a:custGeom>
                <a:avLst/>
                <a:gdLst>
                  <a:gd name="T0" fmla="*/ 0 w 255"/>
                  <a:gd name="T1" fmla="*/ 134 h 290"/>
                  <a:gd name="T2" fmla="*/ 65 w 255"/>
                  <a:gd name="T3" fmla="*/ 290 h 290"/>
                  <a:gd name="T4" fmla="*/ 255 w 255"/>
                  <a:gd name="T5" fmla="*/ 290 h 290"/>
                  <a:gd name="T6" fmla="*/ 135 w 255"/>
                  <a:gd name="T7" fmla="*/ 0 h 290"/>
                  <a:gd name="T8" fmla="*/ 0 w 255"/>
                  <a:gd name="T9" fmla="*/ 134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290">
                    <a:moveTo>
                      <a:pt x="0" y="134"/>
                    </a:moveTo>
                    <a:cubicBezTo>
                      <a:pt x="43" y="177"/>
                      <a:pt x="65" y="233"/>
                      <a:pt x="65" y="290"/>
                    </a:cubicBezTo>
                    <a:cubicBezTo>
                      <a:pt x="255" y="290"/>
                      <a:pt x="255" y="290"/>
                      <a:pt x="255" y="290"/>
                    </a:cubicBezTo>
                    <a:cubicBezTo>
                      <a:pt x="255" y="176"/>
                      <a:pt x="209" y="74"/>
                      <a:pt x="135" y="0"/>
                    </a:cubicBezTo>
                    <a:lnTo>
                      <a:pt x="0" y="134"/>
                    </a:lnTo>
                    <a:close/>
                  </a:path>
                </a:pathLst>
              </a:custGeom>
              <a:solidFill>
                <a:schemeClr val="tx1">
                  <a:lumMod val="85000"/>
                  <a:lumOff val="15000"/>
                </a:schemeClr>
              </a:solidFill>
              <a:ln w="9525">
                <a:noFill/>
                <a:round/>
                <a:headEnd/>
                <a:tailEnd/>
              </a:ln>
            </p:spPr>
            <p:txBody>
              <a:bodyPr/>
              <a:lstStyle/>
              <a:p>
                <a:endParaRPr lang="en-US"/>
              </a:p>
            </p:txBody>
          </p:sp>
          <p:sp>
            <p:nvSpPr>
              <p:cNvPr id="52" name="Freeform 20">
                <a:extLst>
                  <a:ext uri="{FF2B5EF4-FFF2-40B4-BE49-F238E27FC236}">
                    <a16:creationId xmlns:a16="http://schemas.microsoft.com/office/drawing/2014/main" id="{BA70746E-4670-F729-1969-1DBC5BA95634}"/>
                  </a:ext>
                </a:extLst>
              </p:cNvPr>
              <p:cNvSpPr>
                <a:spLocks/>
              </p:cNvSpPr>
              <p:nvPr/>
            </p:nvSpPr>
            <p:spPr bwMode="auto">
              <a:xfrm>
                <a:off x="4579937" y="4386264"/>
                <a:ext cx="1187015" cy="1044803"/>
              </a:xfrm>
              <a:custGeom>
                <a:avLst/>
                <a:gdLst>
                  <a:gd name="T0" fmla="*/ 0 w 290"/>
                  <a:gd name="T1" fmla="*/ 64 h 255"/>
                  <a:gd name="T2" fmla="*/ 0 w 290"/>
                  <a:gd name="T3" fmla="*/ 255 h 255"/>
                  <a:gd name="T4" fmla="*/ 290 w 290"/>
                  <a:gd name="T5" fmla="*/ 135 h 255"/>
                  <a:gd name="T6" fmla="*/ 155 w 290"/>
                  <a:gd name="T7" fmla="*/ 0 h 255"/>
                  <a:gd name="T8" fmla="*/ 0 w 290"/>
                  <a:gd name="T9" fmla="*/ 64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255">
                    <a:moveTo>
                      <a:pt x="0" y="64"/>
                    </a:moveTo>
                    <a:cubicBezTo>
                      <a:pt x="0" y="255"/>
                      <a:pt x="0" y="255"/>
                      <a:pt x="0" y="255"/>
                    </a:cubicBezTo>
                    <a:cubicBezTo>
                      <a:pt x="113" y="255"/>
                      <a:pt x="216" y="209"/>
                      <a:pt x="290" y="135"/>
                    </a:cubicBezTo>
                    <a:cubicBezTo>
                      <a:pt x="155" y="0"/>
                      <a:pt x="155" y="0"/>
                      <a:pt x="155" y="0"/>
                    </a:cubicBezTo>
                    <a:cubicBezTo>
                      <a:pt x="112" y="43"/>
                      <a:pt x="56" y="64"/>
                      <a:pt x="0" y="64"/>
                    </a:cubicBezTo>
                    <a:close/>
                  </a:path>
                </a:pathLst>
              </a:custGeom>
              <a:solidFill>
                <a:schemeClr val="accent5">
                  <a:lumMod val="50000"/>
                </a:schemeClr>
              </a:solidFill>
              <a:ln w="9525">
                <a:noFill/>
                <a:round/>
                <a:headEnd/>
                <a:tailEnd/>
              </a:ln>
            </p:spPr>
            <p:txBody>
              <a:bodyPr/>
              <a:lstStyle/>
              <a:p>
                <a:endParaRPr lang="en-US"/>
              </a:p>
            </p:txBody>
          </p:sp>
        </p:grpSp>
        <p:sp>
          <p:nvSpPr>
            <p:cNvPr id="104" name="Oval 103">
              <a:extLst>
                <a:ext uri="{FF2B5EF4-FFF2-40B4-BE49-F238E27FC236}">
                  <a16:creationId xmlns:a16="http://schemas.microsoft.com/office/drawing/2014/main" id="{331729CA-C469-2342-7EF9-4D116012D9AB}"/>
                </a:ext>
              </a:extLst>
            </p:cNvPr>
            <p:cNvSpPr/>
            <p:nvPr/>
          </p:nvSpPr>
          <p:spPr>
            <a:xfrm>
              <a:off x="6215865" y="2034282"/>
              <a:ext cx="2321959" cy="23219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660DACFD-3D4B-2346-7F25-B131FD01FF0E}"/>
                </a:ext>
              </a:extLst>
            </p:cNvPr>
            <p:cNvGrpSpPr/>
            <p:nvPr/>
          </p:nvGrpSpPr>
          <p:grpSpPr>
            <a:xfrm>
              <a:off x="6218276" y="2042018"/>
              <a:ext cx="2312700" cy="2364070"/>
              <a:chOff x="6218276" y="2042018"/>
              <a:chExt cx="2312700" cy="2364070"/>
            </a:xfrm>
          </p:grpSpPr>
          <p:pic>
            <p:nvPicPr>
              <p:cNvPr id="85" name="Graphic 34" descr="Woman with solid fill">
                <a:extLst>
                  <a:ext uri="{FF2B5EF4-FFF2-40B4-BE49-F238E27FC236}">
                    <a16:creationId xmlns:a16="http://schemas.microsoft.com/office/drawing/2014/main" id="{BB99CB88-0CB9-C7F7-5F15-0AB74A7DEFC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05414" y="2549690"/>
                <a:ext cx="1299119" cy="1299121"/>
              </a:xfrm>
              <a:prstGeom prst="rect">
                <a:avLst/>
              </a:prstGeom>
            </p:spPr>
          </p:pic>
          <p:sp>
            <p:nvSpPr>
              <p:cNvPr id="91" name="Freeform 16">
                <a:extLst>
                  <a:ext uri="{FF2B5EF4-FFF2-40B4-BE49-F238E27FC236}">
                    <a16:creationId xmlns:a16="http://schemas.microsoft.com/office/drawing/2014/main" id="{0D9472EF-D579-645D-92B4-0740D0B1885B}"/>
                  </a:ext>
                </a:extLst>
              </p:cNvPr>
              <p:cNvSpPr>
                <a:spLocks/>
              </p:cNvSpPr>
              <p:nvPr/>
            </p:nvSpPr>
            <p:spPr bwMode="auto">
              <a:xfrm rot="4040035">
                <a:off x="6757671" y="2084592"/>
                <a:ext cx="495885" cy="434712"/>
              </a:xfrm>
              <a:prstGeom prst="rightArrow">
                <a:avLst/>
              </a:prstGeom>
              <a:solidFill>
                <a:srgbClr val="AC1A1F"/>
              </a:solidFill>
              <a:ln w="9525">
                <a:noFill/>
                <a:round/>
                <a:headEnd/>
                <a:tailEnd/>
              </a:ln>
            </p:spPr>
            <p:txBody>
              <a:bodyPr/>
              <a:lstStyle/>
              <a:p>
                <a:endParaRPr lang="en-US"/>
              </a:p>
            </p:txBody>
          </p:sp>
          <p:sp>
            <p:nvSpPr>
              <p:cNvPr id="92" name="Freeform 16">
                <a:extLst>
                  <a:ext uri="{FF2B5EF4-FFF2-40B4-BE49-F238E27FC236}">
                    <a16:creationId xmlns:a16="http://schemas.microsoft.com/office/drawing/2014/main" id="{AE69A9AB-911D-8BE7-4C63-0D9CA1FED5E4}"/>
                  </a:ext>
                </a:extLst>
              </p:cNvPr>
              <p:cNvSpPr>
                <a:spLocks/>
              </p:cNvSpPr>
              <p:nvPr/>
            </p:nvSpPr>
            <p:spPr bwMode="auto">
              <a:xfrm rot="12282057">
                <a:off x="8009404" y="3397972"/>
                <a:ext cx="495885" cy="434712"/>
              </a:xfrm>
              <a:prstGeom prst="rightArrow">
                <a:avLst/>
              </a:prstGeom>
              <a:solidFill>
                <a:srgbClr val="AC1A1F"/>
              </a:solidFill>
              <a:ln w="9525">
                <a:noFill/>
                <a:round/>
                <a:headEnd/>
                <a:tailEnd/>
              </a:ln>
            </p:spPr>
            <p:txBody>
              <a:bodyPr/>
              <a:lstStyle/>
              <a:p>
                <a:endParaRPr lang="en-US"/>
              </a:p>
            </p:txBody>
          </p:sp>
          <p:sp>
            <p:nvSpPr>
              <p:cNvPr id="93" name="Freeform 16">
                <a:extLst>
                  <a:ext uri="{FF2B5EF4-FFF2-40B4-BE49-F238E27FC236}">
                    <a16:creationId xmlns:a16="http://schemas.microsoft.com/office/drawing/2014/main" id="{F08C349E-B2F5-826B-DEE0-69B2C46BD0BE}"/>
                  </a:ext>
                </a:extLst>
              </p:cNvPr>
              <p:cNvSpPr>
                <a:spLocks/>
              </p:cNvSpPr>
              <p:nvPr/>
            </p:nvSpPr>
            <p:spPr bwMode="auto">
              <a:xfrm rot="17734297">
                <a:off x="6754244" y="3920243"/>
                <a:ext cx="495885" cy="434712"/>
              </a:xfrm>
              <a:prstGeom prst="rightArrow">
                <a:avLst/>
              </a:prstGeom>
              <a:solidFill>
                <a:srgbClr val="AC1A1F"/>
              </a:solidFill>
              <a:ln w="9525">
                <a:noFill/>
                <a:round/>
                <a:headEnd/>
                <a:tailEnd/>
              </a:ln>
            </p:spPr>
            <p:txBody>
              <a:bodyPr/>
              <a:lstStyle/>
              <a:p>
                <a:endParaRPr lang="en-US"/>
              </a:p>
            </p:txBody>
          </p:sp>
          <p:sp>
            <p:nvSpPr>
              <p:cNvPr id="94" name="Freeform 16">
                <a:extLst>
                  <a:ext uri="{FF2B5EF4-FFF2-40B4-BE49-F238E27FC236}">
                    <a16:creationId xmlns:a16="http://schemas.microsoft.com/office/drawing/2014/main" id="{3F53EB92-5230-7856-E745-968EA7A943C2}"/>
                  </a:ext>
                </a:extLst>
              </p:cNvPr>
              <p:cNvSpPr>
                <a:spLocks/>
              </p:cNvSpPr>
              <p:nvPr/>
            </p:nvSpPr>
            <p:spPr bwMode="auto">
              <a:xfrm rot="6797017">
                <a:off x="7516247" y="2072605"/>
                <a:ext cx="495885" cy="434712"/>
              </a:xfrm>
              <a:prstGeom prst="rightArrow">
                <a:avLst/>
              </a:prstGeom>
              <a:solidFill>
                <a:srgbClr val="1F4E79"/>
              </a:solidFill>
              <a:ln w="9525">
                <a:noFill/>
                <a:round/>
                <a:headEnd/>
                <a:tailEnd/>
              </a:ln>
            </p:spPr>
            <p:txBody>
              <a:bodyPr/>
              <a:lstStyle/>
              <a:p>
                <a:endParaRPr lang="en-US"/>
              </a:p>
            </p:txBody>
          </p:sp>
          <p:sp>
            <p:nvSpPr>
              <p:cNvPr id="95" name="Freeform 16">
                <a:extLst>
                  <a:ext uri="{FF2B5EF4-FFF2-40B4-BE49-F238E27FC236}">
                    <a16:creationId xmlns:a16="http://schemas.microsoft.com/office/drawing/2014/main" id="{49BED032-CEF4-B4A5-05CC-2528C1824D9F}"/>
                  </a:ext>
                </a:extLst>
              </p:cNvPr>
              <p:cNvSpPr>
                <a:spLocks/>
              </p:cNvSpPr>
              <p:nvPr/>
            </p:nvSpPr>
            <p:spPr bwMode="auto">
              <a:xfrm rot="14930686">
                <a:off x="7493985" y="3940790"/>
                <a:ext cx="495885" cy="434712"/>
              </a:xfrm>
              <a:prstGeom prst="rightArrow">
                <a:avLst/>
              </a:prstGeom>
              <a:solidFill>
                <a:srgbClr val="1F4E79"/>
              </a:solidFill>
              <a:ln w="9525">
                <a:noFill/>
                <a:round/>
                <a:headEnd/>
                <a:tailEnd/>
              </a:ln>
            </p:spPr>
            <p:txBody>
              <a:bodyPr/>
              <a:lstStyle/>
              <a:p>
                <a:endParaRPr lang="en-US"/>
              </a:p>
            </p:txBody>
          </p:sp>
          <p:sp>
            <p:nvSpPr>
              <p:cNvPr id="96" name="Freeform 16">
                <a:extLst>
                  <a:ext uri="{FF2B5EF4-FFF2-40B4-BE49-F238E27FC236}">
                    <a16:creationId xmlns:a16="http://schemas.microsoft.com/office/drawing/2014/main" id="{BAEDC6DC-E27E-B7E6-D892-43865281834A}"/>
                  </a:ext>
                </a:extLst>
              </p:cNvPr>
              <p:cNvSpPr>
                <a:spLocks/>
              </p:cNvSpPr>
              <p:nvPr/>
            </p:nvSpPr>
            <p:spPr bwMode="auto">
              <a:xfrm rot="1459106">
                <a:off x="6218276" y="2613712"/>
                <a:ext cx="495885" cy="434712"/>
              </a:xfrm>
              <a:prstGeom prst="rightArrow">
                <a:avLst/>
              </a:prstGeom>
              <a:solidFill>
                <a:srgbClr val="1F4E79"/>
              </a:solidFill>
              <a:ln w="9525">
                <a:noFill/>
                <a:round/>
                <a:headEnd/>
                <a:tailEnd/>
              </a:ln>
            </p:spPr>
            <p:txBody>
              <a:bodyPr/>
              <a:lstStyle/>
              <a:p>
                <a:endParaRPr lang="en-US"/>
              </a:p>
            </p:txBody>
          </p:sp>
          <p:sp>
            <p:nvSpPr>
              <p:cNvPr id="97" name="Freeform 16">
                <a:extLst>
                  <a:ext uri="{FF2B5EF4-FFF2-40B4-BE49-F238E27FC236}">
                    <a16:creationId xmlns:a16="http://schemas.microsoft.com/office/drawing/2014/main" id="{0C0269A7-664D-4096-1E7E-23630D7C4AA2}"/>
                  </a:ext>
                </a:extLst>
              </p:cNvPr>
              <p:cNvSpPr>
                <a:spLocks/>
              </p:cNvSpPr>
              <p:nvPr/>
            </p:nvSpPr>
            <p:spPr bwMode="auto">
              <a:xfrm rot="20413184">
                <a:off x="6249099" y="3353450"/>
                <a:ext cx="495885" cy="434712"/>
              </a:xfrm>
              <a:prstGeom prst="rightArrow">
                <a:avLst/>
              </a:prstGeom>
              <a:solidFill>
                <a:srgbClr val="262626"/>
              </a:solidFill>
              <a:ln w="9525">
                <a:noFill/>
                <a:round/>
                <a:headEnd/>
                <a:tailEnd/>
              </a:ln>
            </p:spPr>
            <p:txBody>
              <a:bodyPr/>
              <a:lstStyle/>
              <a:p>
                <a:endParaRPr lang="en-US"/>
              </a:p>
            </p:txBody>
          </p:sp>
          <p:sp>
            <p:nvSpPr>
              <p:cNvPr id="98" name="Freeform 16">
                <a:extLst>
                  <a:ext uri="{FF2B5EF4-FFF2-40B4-BE49-F238E27FC236}">
                    <a16:creationId xmlns:a16="http://schemas.microsoft.com/office/drawing/2014/main" id="{49C14C61-CEBF-33E0-115E-CBA53C72BA64}"/>
                  </a:ext>
                </a:extLst>
              </p:cNvPr>
              <p:cNvSpPr>
                <a:spLocks/>
              </p:cNvSpPr>
              <p:nvPr/>
            </p:nvSpPr>
            <p:spPr bwMode="auto">
              <a:xfrm rot="9543397">
                <a:off x="8035091" y="2642821"/>
                <a:ext cx="495885" cy="434712"/>
              </a:xfrm>
              <a:prstGeom prst="rightArrow">
                <a:avLst/>
              </a:prstGeom>
              <a:solidFill>
                <a:srgbClr val="262626"/>
              </a:solidFill>
              <a:ln w="9525">
                <a:noFill/>
                <a:round/>
                <a:headEnd/>
                <a:tailEnd/>
              </a:ln>
            </p:spPr>
            <p:txBody>
              <a:bodyPr/>
              <a:lstStyle/>
              <a:p>
                <a:endParaRPr lang="en-US"/>
              </a:p>
            </p:txBody>
          </p:sp>
        </p:grpSp>
        <p:pic>
          <p:nvPicPr>
            <p:cNvPr id="112" name="Graphic 26" descr="Document with solid fill">
              <a:extLst>
                <a:ext uri="{FF2B5EF4-FFF2-40B4-BE49-F238E27FC236}">
                  <a16:creationId xmlns:a16="http://schemas.microsoft.com/office/drawing/2014/main" id="{BF4BE829-C224-1F2F-3490-BE68DD06183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96653" y="2158363"/>
              <a:ext cx="811971" cy="811972"/>
            </a:xfrm>
            <a:prstGeom prst="rect">
              <a:avLst/>
            </a:prstGeom>
          </p:spPr>
        </p:pic>
        <p:pic>
          <p:nvPicPr>
            <p:cNvPr id="113" name="Graphic 27">
              <a:extLst>
                <a:ext uri="{FF2B5EF4-FFF2-40B4-BE49-F238E27FC236}">
                  <a16:creationId xmlns:a16="http://schemas.microsoft.com/office/drawing/2014/main" id="{E44F9732-283A-929D-6EFE-B861036272C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451377" y="3389153"/>
              <a:ext cx="811971" cy="811972"/>
            </a:xfrm>
            <a:prstGeom prst="rect">
              <a:avLst/>
            </a:prstGeom>
          </p:spPr>
        </p:pic>
        <p:pic>
          <p:nvPicPr>
            <p:cNvPr id="114" name="Graphic 28" descr="House with solid fill">
              <a:extLst>
                <a:ext uri="{FF2B5EF4-FFF2-40B4-BE49-F238E27FC236}">
                  <a16:creationId xmlns:a16="http://schemas.microsoft.com/office/drawing/2014/main" id="{A4F56FE9-E321-8A7D-7D8E-8D31B9141F2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41855" y="4287390"/>
              <a:ext cx="811971" cy="811972"/>
            </a:xfrm>
            <a:prstGeom prst="rect">
              <a:avLst/>
            </a:prstGeom>
          </p:spPr>
        </p:pic>
        <p:pic>
          <p:nvPicPr>
            <p:cNvPr id="115" name="Graphic 29" descr="Water with solid fill">
              <a:extLst>
                <a:ext uri="{FF2B5EF4-FFF2-40B4-BE49-F238E27FC236}">
                  <a16:creationId xmlns:a16="http://schemas.microsoft.com/office/drawing/2014/main" id="{8CF1280D-5647-6986-6310-CCD7EDFDE6F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480532" y="2156473"/>
              <a:ext cx="811971" cy="811972"/>
            </a:xfrm>
            <a:prstGeom prst="rect">
              <a:avLst/>
            </a:prstGeom>
          </p:spPr>
        </p:pic>
        <p:pic>
          <p:nvPicPr>
            <p:cNvPr id="116" name="Graphic 30" descr="Weight Loss with solid fill">
              <a:extLst>
                <a:ext uri="{FF2B5EF4-FFF2-40B4-BE49-F238E27FC236}">
                  <a16:creationId xmlns:a16="http://schemas.microsoft.com/office/drawing/2014/main" id="{69057C80-8D4C-2CC5-DD42-04F06B38908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487090" y="3358130"/>
              <a:ext cx="811971" cy="811972"/>
            </a:xfrm>
            <a:prstGeom prst="rect">
              <a:avLst/>
            </a:prstGeom>
          </p:spPr>
        </p:pic>
        <p:pic>
          <p:nvPicPr>
            <p:cNvPr id="117" name="Graphic 31" descr="Heart with pulse with solid fill">
              <a:extLst>
                <a:ext uri="{FF2B5EF4-FFF2-40B4-BE49-F238E27FC236}">
                  <a16:creationId xmlns:a16="http://schemas.microsoft.com/office/drawing/2014/main" id="{65A4BAFB-6D97-3B0C-946B-2DBE4D2AF29D}"/>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08021" y="1308682"/>
              <a:ext cx="811971" cy="811972"/>
            </a:xfrm>
            <a:prstGeom prst="rect">
              <a:avLst/>
            </a:prstGeom>
          </p:spPr>
        </p:pic>
        <p:pic>
          <p:nvPicPr>
            <p:cNvPr id="118" name="Graphic 32" descr="Kidneys with solid fill">
              <a:extLst>
                <a:ext uri="{FF2B5EF4-FFF2-40B4-BE49-F238E27FC236}">
                  <a16:creationId xmlns:a16="http://schemas.microsoft.com/office/drawing/2014/main" id="{15EB9DD6-F486-EA04-57E0-F4BEEBA032D7}"/>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57526" y="1281734"/>
              <a:ext cx="811971" cy="811972"/>
            </a:xfrm>
            <a:prstGeom prst="rect">
              <a:avLst/>
            </a:prstGeom>
          </p:spPr>
        </p:pic>
        <p:pic>
          <p:nvPicPr>
            <p:cNvPr id="119" name="Graphic 33" descr="Needle with solid fill">
              <a:extLst>
                <a:ext uri="{FF2B5EF4-FFF2-40B4-BE49-F238E27FC236}">
                  <a16:creationId xmlns:a16="http://schemas.microsoft.com/office/drawing/2014/main" id="{C197E12D-C42B-1382-618C-E3DB37901C8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317917" y="4224942"/>
              <a:ext cx="811971" cy="811972"/>
            </a:xfrm>
            <a:prstGeom prst="rect">
              <a:avLst/>
            </a:prstGeom>
          </p:spPr>
        </p:pic>
      </p:grpSp>
      <p:sp>
        <p:nvSpPr>
          <p:cNvPr id="9" name="Rectangle 8">
            <a:extLst>
              <a:ext uri="{FF2B5EF4-FFF2-40B4-BE49-F238E27FC236}">
                <a16:creationId xmlns:a16="http://schemas.microsoft.com/office/drawing/2014/main" id="{90D66BB1-64EE-799D-8CD0-757A1D10EC57}"/>
              </a:ext>
            </a:extLst>
          </p:cNvPr>
          <p:cNvSpPr/>
          <p:nvPr/>
        </p:nvSpPr>
        <p:spPr>
          <a:xfrm rot="1430757">
            <a:off x="6122054" y="879968"/>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CKD Screening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Monitor UACR</a:t>
            </a:r>
          </a:p>
        </p:txBody>
      </p:sp>
      <p:sp>
        <p:nvSpPr>
          <p:cNvPr id="10" name="Rectangle 9">
            <a:extLst>
              <a:ext uri="{FF2B5EF4-FFF2-40B4-BE49-F238E27FC236}">
                <a16:creationId xmlns:a16="http://schemas.microsoft.com/office/drawing/2014/main" id="{227B0E6C-868C-5DF4-5994-27558D9E17BA}"/>
              </a:ext>
            </a:extLst>
          </p:cNvPr>
          <p:cNvSpPr/>
          <p:nvPr/>
        </p:nvSpPr>
        <p:spPr>
          <a:xfrm rot="4292940">
            <a:off x="6551855" y="1299495"/>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Coordinated and </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Affordable Care</a:t>
            </a:r>
          </a:p>
        </p:txBody>
      </p:sp>
      <p:sp>
        <p:nvSpPr>
          <p:cNvPr id="14" name="Rectangle 13">
            <a:extLst>
              <a:ext uri="{FF2B5EF4-FFF2-40B4-BE49-F238E27FC236}">
                <a16:creationId xmlns:a16="http://schemas.microsoft.com/office/drawing/2014/main" id="{BBE813CE-4C4F-34D6-60C3-C9E918891C80}"/>
              </a:ext>
            </a:extLst>
          </p:cNvPr>
          <p:cNvSpPr/>
          <p:nvPr/>
        </p:nvSpPr>
        <p:spPr>
          <a:xfrm rot="17389032">
            <a:off x="6671719" y="2086515"/>
            <a:ext cx="3133251" cy="3043047"/>
          </a:xfrm>
          <a:prstGeom prst="rect">
            <a:avLst/>
          </a:prstGeom>
          <a:noFill/>
        </p:spPr>
        <p:txBody>
          <a:bodyPr wrap="none" lIns="91440" tIns="45720" rIns="91440" bIns="45720">
            <a:prstTxWarp prst="textArchDown">
              <a:avLst>
                <a:gd name="adj" fmla="val 135674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Neighborhood and </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Built Environment</a:t>
            </a:r>
          </a:p>
        </p:txBody>
      </p:sp>
      <p:sp>
        <p:nvSpPr>
          <p:cNvPr id="13" name="Rectangle 12">
            <a:extLst>
              <a:ext uri="{FF2B5EF4-FFF2-40B4-BE49-F238E27FC236}">
                <a16:creationId xmlns:a16="http://schemas.microsoft.com/office/drawing/2014/main" id="{0C1F1611-6E23-C104-15EF-50531575426F}"/>
              </a:ext>
            </a:extLst>
          </p:cNvPr>
          <p:cNvSpPr/>
          <p:nvPr/>
        </p:nvSpPr>
        <p:spPr>
          <a:xfrm rot="20038676">
            <a:off x="6128902" y="2612876"/>
            <a:ext cx="3133251" cy="3043047"/>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Social Determinants </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of Health</a:t>
            </a:r>
          </a:p>
        </p:txBody>
      </p:sp>
      <p:sp>
        <p:nvSpPr>
          <p:cNvPr id="12" name="Rectangle 11">
            <a:extLst>
              <a:ext uri="{FF2B5EF4-FFF2-40B4-BE49-F238E27FC236}">
                <a16:creationId xmlns:a16="http://schemas.microsoft.com/office/drawing/2014/main" id="{47CCB960-550A-4978-E891-217F949CC2AF}"/>
              </a:ext>
            </a:extLst>
          </p:cNvPr>
          <p:cNvSpPr/>
          <p:nvPr/>
        </p:nvSpPr>
        <p:spPr>
          <a:xfrm rot="1430757">
            <a:off x="5503893" y="2563218"/>
            <a:ext cx="3133251" cy="3043047"/>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Blood Glucose</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Insulin Monitoring</a:t>
            </a:r>
          </a:p>
        </p:txBody>
      </p:sp>
      <p:sp>
        <p:nvSpPr>
          <p:cNvPr id="11" name="Rectangle 10">
            <a:extLst>
              <a:ext uri="{FF2B5EF4-FFF2-40B4-BE49-F238E27FC236}">
                <a16:creationId xmlns:a16="http://schemas.microsoft.com/office/drawing/2014/main" id="{28E04F7A-3581-5561-C582-F397583AD0C1}"/>
              </a:ext>
            </a:extLst>
          </p:cNvPr>
          <p:cNvSpPr/>
          <p:nvPr/>
        </p:nvSpPr>
        <p:spPr>
          <a:xfrm rot="4055054">
            <a:off x="4959363" y="2070059"/>
            <a:ext cx="3133251" cy="3043047"/>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Elevated BMI</a:t>
            </a:r>
            <a:b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b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Obesity</a:t>
            </a:r>
          </a:p>
        </p:txBody>
      </p:sp>
      <p:sp>
        <p:nvSpPr>
          <p:cNvPr id="8" name="Rectangle 7">
            <a:extLst>
              <a:ext uri="{FF2B5EF4-FFF2-40B4-BE49-F238E27FC236}">
                <a16:creationId xmlns:a16="http://schemas.microsoft.com/office/drawing/2014/main" id="{5B0CE22D-53C4-6825-22A3-9FFE294307BD}"/>
              </a:ext>
            </a:extLst>
          </p:cNvPr>
          <p:cNvSpPr/>
          <p:nvPr/>
        </p:nvSpPr>
        <p:spPr>
          <a:xfrm rot="17525686">
            <a:off x="4961075" y="1362852"/>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Metabolic </a:t>
            </a:r>
            <a:br>
              <a:rPr lang="en-US" sz="16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br>
            <a:r>
              <a:rPr lang="en-US" sz="1600" b="1" dirty="0">
                <a:solidFill>
                  <a:schemeClr val="bg1"/>
                </a:solidFill>
                <a:latin typeface="Lub Dub Condensed" panose="020B0506030403020204" pitchFamily="34" charset="0"/>
                <a:ea typeface="Lato Light" panose="020F0502020204030203" pitchFamily="34" charset="0"/>
                <a:cs typeface="Lato Light" panose="020F0502020204030203" pitchFamily="34" charset="0"/>
              </a:rPr>
              <a:t>Dyslipidemia</a:t>
            </a:r>
          </a:p>
        </p:txBody>
      </p:sp>
      <p:sp>
        <p:nvSpPr>
          <p:cNvPr id="6" name="Rectangle 5">
            <a:extLst>
              <a:ext uri="{FF2B5EF4-FFF2-40B4-BE49-F238E27FC236}">
                <a16:creationId xmlns:a16="http://schemas.microsoft.com/office/drawing/2014/main" id="{6BC2CB65-9D65-0DBC-D800-92B8F7BAEF1B}"/>
              </a:ext>
            </a:extLst>
          </p:cNvPr>
          <p:cNvSpPr/>
          <p:nvPr/>
        </p:nvSpPr>
        <p:spPr>
          <a:xfrm rot="20367074">
            <a:off x="5497041" y="984421"/>
            <a:ext cx="3133251" cy="3043047"/>
          </a:xfrm>
          <a:prstGeom prst="rect">
            <a:avLst/>
          </a:prstGeom>
          <a:noFill/>
        </p:spPr>
        <p:txBody>
          <a:bodyPr wrap="none" lIns="91440" tIns="45720" rIns="91440" bIns="45720">
            <a:prstTxWarp prst="textArchUp">
              <a:avLst>
                <a:gd name="adj" fmla="val 1305575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Heart Failure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High Blood Pressure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Lub Dub Condensed" panose="020B0506030403020204" pitchFamily="34" charset="0"/>
                <a:ea typeface="Lato Light" panose="020F0502020204030203" pitchFamily="34" charset="0"/>
                <a:cs typeface="Lato Light" panose="020F0502020204030203" pitchFamily="34" charset="0"/>
              </a:rPr>
              <a:t>ASCVD</a:t>
            </a:r>
          </a:p>
        </p:txBody>
      </p:sp>
      <p:sp>
        <p:nvSpPr>
          <p:cNvPr id="7" name="Text Placeholder 6">
            <a:extLst>
              <a:ext uri="{FF2B5EF4-FFF2-40B4-BE49-F238E27FC236}">
                <a16:creationId xmlns:a16="http://schemas.microsoft.com/office/drawing/2014/main" id="{AB61D11F-C00F-F26A-4247-BFAD4AFFF04E}"/>
              </a:ext>
            </a:extLst>
          </p:cNvPr>
          <p:cNvSpPr>
            <a:spLocks noGrp="1"/>
          </p:cNvSpPr>
          <p:nvPr>
            <p:ph type="body" sz="quarter" idx="13"/>
          </p:nvPr>
        </p:nvSpPr>
        <p:spPr>
          <a:xfrm>
            <a:off x="838200" y="5291191"/>
            <a:ext cx="2898169" cy="690701"/>
          </a:xfrm>
        </p:spPr>
        <p:txBody>
          <a:bodyPr/>
          <a:lstStyle/>
          <a:p>
            <a:pPr marL="0" indent="0" algn="l"/>
            <a:r>
              <a:rPr lang="en-US" b="1" dirty="0"/>
              <a:t>Abbreviations: </a:t>
            </a:r>
            <a:r>
              <a:rPr lang="en-US" dirty="0"/>
              <a:t>ASCVD indicates atherosclerotic cardiovascular disease; BMI, body mass index; CKD, chronic kidney disease; and UACR, urine albumin-creatinine ratio.</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166185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8FA7-B8E0-7E6D-594B-7D1145FD2677}"/>
              </a:ext>
            </a:extLst>
          </p:cNvPr>
          <p:cNvSpPr>
            <a:spLocks noGrp="1"/>
          </p:cNvSpPr>
          <p:nvPr>
            <p:ph type="title"/>
          </p:nvPr>
        </p:nvSpPr>
        <p:spPr/>
        <p:txBody>
          <a:bodyPr/>
          <a:lstStyle/>
          <a:p>
            <a:r>
              <a:rPr lang="en-US" dirty="0"/>
              <a:t>Definition of CKM Syndrome Simplified</a:t>
            </a:r>
          </a:p>
        </p:txBody>
      </p:sp>
      <p:sp>
        <p:nvSpPr>
          <p:cNvPr id="3" name="Content Placeholder 2">
            <a:extLst>
              <a:ext uri="{FF2B5EF4-FFF2-40B4-BE49-F238E27FC236}">
                <a16:creationId xmlns:a16="http://schemas.microsoft.com/office/drawing/2014/main" id="{1B92F40A-DCDC-2776-8AF0-B585CDFE6CD6}"/>
              </a:ext>
            </a:extLst>
          </p:cNvPr>
          <p:cNvSpPr>
            <a:spLocks noGrp="1"/>
          </p:cNvSpPr>
          <p:nvPr>
            <p:ph idx="1"/>
          </p:nvPr>
        </p:nvSpPr>
        <p:spPr>
          <a:xfrm>
            <a:off x="883579" y="2282420"/>
            <a:ext cx="4685015" cy="2618353"/>
          </a:xfrm>
        </p:spPr>
        <p:txBody>
          <a:bodyPr>
            <a:normAutofit/>
          </a:bodyPr>
          <a:lstStyle/>
          <a:p>
            <a:pPr marL="0" indent="0">
              <a:buNone/>
            </a:pPr>
            <a:r>
              <a:rPr lang="en-US" sz="2400" dirty="0">
                <a:solidFill>
                  <a:srgbClr val="CF2429"/>
                </a:solidFill>
                <a:effectLst/>
                <a:latin typeface="Lub Dub Bold" panose="020B0803030403020204" pitchFamily="34" charset="0"/>
              </a:rPr>
              <a:t>Cardiovascular-kidney-metabolic (CKM) syndrome </a:t>
            </a:r>
            <a:br>
              <a:rPr lang="en-US" sz="2400" dirty="0">
                <a:solidFill>
                  <a:srgbClr val="CF2429"/>
                </a:solidFill>
                <a:effectLst/>
                <a:latin typeface="Lub Dub Bold" panose="020B0803030403020204" pitchFamily="34" charset="0"/>
              </a:rPr>
            </a:br>
            <a:r>
              <a:rPr lang="en-US" sz="2400" dirty="0">
                <a:effectLst/>
              </a:rPr>
              <a:t>is a health disorder due to connections among heart disease, kidney disease, diabetes, and obesity leading to poor health outcomes.</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9" name="Picture 8">
            <a:extLst>
              <a:ext uri="{FF2B5EF4-FFF2-40B4-BE49-F238E27FC236}">
                <a16:creationId xmlns:a16="http://schemas.microsoft.com/office/drawing/2014/main" id="{DF01D0B8-BAB6-BA51-E34C-E937AC4904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21939" y="1260011"/>
            <a:ext cx="6170061" cy="4113374"/>
          </a:xfrm>
          <a:prstGeom prst="rect">
            <a:avLst/>
          </a:prstGeom>
          <a:effectLst>
            <a:outerShdw blurRad="50800" dist="38100" dir="8100000" algn="tr" rotWithShape="0">
              <a:prstClr val="black">
                <a:alpha val="40000"/>
              </a:prstClr>
            </a:outerShdw>
          </a:effectLst>
        </p:spPr>
      </p:pic>
      <p:sp>
        <p:nvSpPr>
          <p:cNvPr id="5" name="Text Placeholder 4">
            <a:extLst>
              <a:ext uri="{FF2B5EF4-FFF2-40B4-BE49-F238E27FC236}">
                <a16:creationId xmlns:a16="http://schemas.microsoft.com/office/drawing/2014/main" id="{BDD490BC-BE44-1C11-44FB-26B9C8A39D52}"/>
              </a:ext>
            </a:extLst>
          </p:cNvPr>
          <p:cNvSpPr>
            <a:spLocks noGrp="1"/>
          </p:cNvSpPr>
          <p:nvPr>
            <p:ph type="body" sz="quarter" idx="13"/>
          </p:nvPr>
        </p:nvSpPr>
        <p:spPr/>
        <p:txBody>
          <a:bodyPr/>
          <a:lstStyle/>
          <a:p>
            <a:r>
              <a:rPr lang="en-US" b="1" dirty="0"/>
              <a:t>Abbreviations: </a:t>
            </a:r>
            <a:r>
              <a:rPr lang="en-US" dirty="0"/>
              <a:t>CKM indicates Cardiovascular-Kidney-Metabolic.</a:t>
            </a:r>
          </a:p>
        </p:txBody>
      </p:sp>
      <p:sp>
        <p:nvSpPr>
          <p:cNvPr id="4" name="Slide Number Placeholder 3">
            <a:extLst>
              <a:ext uri="{FF2B5EF4-FFF2-40B4-BE49-F238E27FC236}">
                <a16:creationId xmlns:a16="http://schemas.microsoft.com/office/drawing/2014/main" id="{FA690F13-F2D6-C0C3-3A85-04C8043D10F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Tree>
    <p:extLst>
      <p:ext uri="{BB962C8B-B14F-4D97-AF65-F5344CB8AC3E}">
        <p14:creationId xmlns:p14="http://schemas.microsoft.com/office/powerpoint/2010/main" val="162770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4F1B-8AD8-BE8F-00A2-F3C192CBD047}"/>
              </a:ext>
            </a:extLst>
          </p:cNvPr>
          <p:cNvSpPr>
            <a:spLocks noGrp="1"/>
          </p:cNvSpPr>
          <p:nvPr>
            <p:ph type="title"/>
          </p:nvPr>
        </p:nvSpPr>
        <p:spPr>
          <a:xfrm>
            <a:off x="838200" y="365125"/>
            <a:ext cx="10515600" cy="826677"/>
          </a:xfrm>
        </p:spPr>
        <p:txBody>
          <a:bodyPr/>
          <a:lstStyle/>
          <a:p>
            <a:r>
              <a:rPr lang="en-US" dirty="0"/>
              <a:t>Stages of Cardiovascular-Kidney-Metabolic Syndrome</a:t>
            </a:r>
          </a:p>
        </p:txBody>
      </p:sp>
      <p:pic>
        <p:nvPicPr>
          <p:cNvPr id="6" name="Content Placeholder 5" descr="Overview of the stages of CKM Syndrome. The CKM staging construct reflects the progressive pathophysiology and increasing absolute CVD risk along the spectrum of CKM syndrome. CKM Stage 0 includes individuals with normal weight, normal glucose, normal blood pressure, normal lipids, normal kidney function and no evidence of subclinical or clinical CVD; the focus in CKM Stage 0 is primordial prevention and preserving cardiovascular health. CKM Stage 1 includes individuals with either excess adipose tissue, dysfunctional adipose tissue, or both. Excess adiposity is identified by either weight or abdominal obesity, and dysfunctional adipose tissue is reflected by impaired glucose tolerance and hyperglycemia. CKM Stage 2 includes individuals with either the metabolic risk factors, moderate to high-risk CKD, or both. While most hypertension and CKD are downstream of metabolic risk factors, the curved arrows represent individuals with nonmetabolic etiologies of these conditions, as the risk implications and treatment approaches are similar. Stage 3 includes individuals with subclinical CVD with overlapping CKM risk or those with the risk equivalents of very high-risk CKD or high predicted risk using the forthcoming CKM risk calculator. Stage 4 includes individuals with clinical CVD overlapping with CKM risk factors.">
            <a:extLst>
              <a:ext uri="{FF2B5EF4-FFF2-40B4-BE49-F238E27FC236}">
                <a16:creationId xmlns:a16="http://schemas.microsoft.com/office/drawing/2014/main" id="{CF75807C-AB5D-4691-0562-F8E894EA2D56}"/>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188273" y="1140432"/>
            <a:ext cx="9815455" cy="4481260"/>
          </a:xfrm>
          <a:prstGeom prst="rect">
            <a:avLst/>
          </a:prstGeom>
        </p:spPr>
      </p:pic>
      <p:sp>
        <p:nvSpPr>
          <p:cNvPr id="5" name="Text Placeholder 4">
            <a:extLst>
              <a:ext uri="{FF2B5EF4-FFF2-40B4-BE49-F238E27FC236}">
                <a16:creationId xmlns:a16="http://schemas.microsoft.com/office/drawing/2014/main" id="{9355AB01-01D4-7C58-DEB1-670C4C52ED75}"/>
              </a:ext>
            </a:extLst>
          </p:cNvPr>
          <p:cNvSpPr>
            <a:spLocks noGrp="1"/>
          </p:cNvSpPr>
          <p:nvPr>
            <p:ph type="body" sz="quarter" idx="13"/>
          </p:nvPr>
        </p:nvSpPr>
        <p:spPr/>
        <p:txBody>
          <a:bodyPr/>
          <a:lstStyle/>
          <a:p>
            <a:r>
              <a:rPr lang="en-US" b="1" dirty="0"/>
              <a:t>Abbreviations: </a:t>
            </a:r>
            <a:r>
              <a:rPr lang="en-US" dirty="0" err="1"/>
              <a:t>Afib</a:t>
            </a:r>
            <a:r>
              <a:rPr lang="en-US" dirty="0"/>
              <a:t> indicates atrial fibrillation; ASCVD, atherosclerotic cardiovascular disease; CHD, coronary heart disease; CKD, chronic kidney disease: CKM, </a:t>
            </a:r>
            <a:br>
              <a:rPr lang="en-US" dirty="0"/>
            </a:br>
            <a:r>
              <a:rPr lang="en-US" dirty="0"/>
              <a:t>cardiovascular-kidney-metabolic; CVD, cardiovascular disease; HF, heart failure; KDIGO, Kidney Disease Improving Global Outcomes; and PAD, peripheral artery disease.</a:t>
            </a:r>
          </a:p>
        </p:txBody>
      </p:sp>
      <p:sp>
        <p:nvSpPr>
          <p:cNvPr id="4" name="Slide Number Placeholder 3">
            <a:extLst>
              <a:ext uri="{FF2B5EF4-FFF2-40B4-BE49-F238E27FC236}">
                <a16:creationId xmlns:a16="http://schemas.microsoft.com/office/drawing/2014/main" id="{32B80166-ED1E-4403-2EB0-D70B32960C3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315577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09A4-9056-7666-6653-DBFDE6AE9146}"/>
              </a:ext>
            </a:extLst>
          </p:cNvPr>
          <p:cNvSpPr>
            <a:spLocks noGrp="1"/>
          </p:cNvSpPr>
          <p:nvPr>
            <p:ph type="title"/>
          </p:nvPr>
        </p:nvSpPr>
        <p:spPr/>
        <p:txBody>
          <a:bodyPr/>
          <a:lstStyle/>
          <a:p>
            <a:r>
              <a:rPr lang="en-US" dirty="0"/>
              <a:t>Rationale for CKM Syndrome Staging</a:t>
            </a:r>
          </a:p>
        </p:txBody>
      </p:sp>
      <p:sp>
        <p:nvSpPr>
          <p:cNvPr id="6" name="Rectangle 5">
            <a:extLst>
              <a:ext uri="{FF2B5EF4-FFF2-40B4-BE49-F238E27FC236}">
                <a16:creationId xmlns:a16="http://schemas.microsoft.com/office/drawing/2014/main" id="{252F5CCD-3AC1-E50A-B783-56E06B1E6EB3}"/>
              </a:ext>
              <a:ext uri="{C183D7F6-B498-43B3-948B-1728B52AA6E4}">
                <adec:decorative xmlns:adec="http://schemas.microsoft.com/office/drawing/2017/decorative" val="1"/>
              </a:ext>
            </a:extLst>
          </p:cNvPr>
          <p:cNvSpPr/>
          <p:nvPr/>
        </p:nvSpPr>
        <p:spPr>
          <a:xfrm>
            <a:off x="56921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E8AD35-A6C5-A0FE-7CBF-71218152BDE4}"/>
              </a:ext>
              <a:ext uri="{C183D7F6-B498-43B3-948B-1728B52AA6E4}">
                <adec:decorative xmlns:adec="http://schemas.microsoft.com/office/drawing/2017/decorative" val="1"/>
              </a:ext>
            </a:extLst>
          </p:cNvPr>
          <p:cNvSpPr/>
          <p:nvPr/>
        </p:nvSpPr>
        <p:spPr>
          <a:xfrm>
            <a:off x="334894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3BA83C-11B1-E725-D1D4-23C4FFFE0D2D}"/>
              </a:ext>
              <a:ext uri="{C183D7F6-B498-43B3-948B-1728B52AA6E4}">
                <adec:decorative xmlns:adec="http://schemas.microsoft.com/office/drawing/2017/decorative" val="1"/>
              </a:ext>
            </a:extLst>
          </p:cNvPr>
          <p:cNvSpPr/>
          <p:nvPr/>
        </p:nvSpPr>
        <p:spPr>
          <a:xfrm>
            <a:off x="6128674"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F78945-C81C-635D-AA07-EBD9C0B43402}"/>
              </a:ext>
              <a:ext uri="{C183D7F6-B498-43B3-948B-1728B52AA6E4}">
                <adec:decorative xmlns:adec="http://schemas.microsoft.com/office/drawing/2017/decorative" val="1"/>
              </a:ext>
            </a:extLst>
          </p:cNvPr>
          <p:cNvSpPr/>
          <p:nvPr/>
        </p:nvSpPr>
        <p:spPr>
          <a:xfrm>
            <a:off x="8901342" y="164001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4467C1-F1A8-1205-BE71-FA497CE51276}"/>
              </a:ext>
            </a:extLst>
          </p:cNvPr>
          <p:cNvSpPr txBox="1"/>
          <p:nvPr/>
        </p:nvSpPr>
        <p:spPr>
          <a:xfrm>
            <a:off x="628224" y="1904803"/>
            <a:ext cx="2277862"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Reflects the pathophysiology of underlying CKM progression​</a:t>
            </a:r>
          </a:p>
        </p:txBody>
      </p:sp>
      <p:sp>
        <p:nvSpPr>
          <p:cNvPr id="25" name="TextBox 24">
            <a:extLst>
              <a:ext uri="{FF2B5EF4-FFF2-40B4-BE49-F238E27FC236}">
                <a16:creationId xmlns:a16="http://schemas.microsoft.com/office/drawing/2014/main" id="{B0397567-41D5-1F1A-AFCC-CE3F4FE8A834}"/>
              </a:ext>
            </a:extLst>
          </p:cNvPr>
          <p:cNvSpPr txBox="1"/>
          <p:nvPr/>
        </p:nvSpPr>
        <p:spPr>
          <a:xfrm>
            <a:off x="3432783" y="1904803"/>
            <a:ext cx="2228204"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Importance of early detection of under-recognized clinical conditions</a:t>
            </a:r>
          </a:p>
        </p:txBody>
      </p:sp>
      <p:sp>
        <p:nvSpPr>
          <p:cNvPr id="31" name="TextBox 30">
            <a:extLst>
              <a:ext uri="{FF2B5EF4-FFF2-40B4-BE49-F238E27FC236}">
                <a16:creationId xmlns:a16="http://schemas.microsoft.com/office/drawing/2014/main" id="{38F2D874-E6DC-E10D-D7BD-9F9796774046}"/>
              </a:ext>
            </a:extLst>
          </p:cNvPr>
          <p:cNvSpPr txBox="1"/>
          <p:nvPr/>
        </p:nvSpPr>
        <p:spPr>
          <a:xfrm>
            <a:off x="6196562" y="1904803"/>
            <a:ext cx="2260106"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Each stage to represent a higher level of absolute clinical risk​</a:t>
            </a:r>
          </a:p>
        </p:txBody>
      </p:sp>
      <p:sp>
        <p:nvSpPr>
          <p:cNvPr id="33" name="TextBox 32">
            <a:extLst>
              <a:ext uri="{FF2B5EF4-FFF2-40B4-BE49-F238E27FC236}">
                <a16:creationId xmlns:a16="http://schemas.microsoft.com/office/drawing/2014/main" id="{0B5E0DFD-2D11-14D2-403F-C56E568FA632}"/>
              </a:ext>
            </a:extLst>
          </p:cNvPr>
          <p:cNvSpPr txBox="1"/>
          <p:nvPr/>
        </p:nvSpPr>
        <p:spPr>
          <a:xfrm>
            <a:off x="8877302" y="2043302"/>
            <a:ext cx="2443962" cy="923330"/>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Principal focus on cardiovascular disease</a:t>
            </a:r>
          </a:p>
        </p:txBody>
      </p:sp>
      <p:sp>
        <p:nvSpPr>
          <p:cNvPr id="10" name="Rectangle 9">
            <a:extLst>
              <a:ext uri="{FF2B5EF4-FFF2-40B4-BE49-F238E27FC236}">
                <a16:creationId xmlns:a16="http://schemas.microsoft.com/office/drawing/2014/main" id="{BA2CB874-1A18-6CCC-882D-1142E8826BFD}"/>
              </a:ext>
              <a:ext uri="{C183D7F6-B498-43B3-948B-1728B52AA6E4}">
                <adec:decorative xmlns:adec="http://schemas.microsoft.com/office/drawing/2017/decorative" val="1"/>
              </a:ext>
            </a:extLst>
          </p:cNvPr>
          <p:cNvSpPr/>
          <p:nvPr/>
        </p:nvSpPr>
        <p:spPr>
          <a:xfrm>
            <a:off x="56750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F02324-6100-C302-A08A-311CAE727E7F}"/>
              </a:ext>
              <a:ext uri="{C183D7F6-B498-43B3-948B-1728B52AA6E4}">
                <adec:decorative xmlns:adec="http://schemas.microsoft.com/office/drawing/2017/decorative" val="1"/>
              </a:ext>
            </a:extLst>
          </p:cNvPr>
          <p:cNvSpPr/>
          <p:nvPr/>
        </p:nvSpPr>
        <p:spPr>
          <a:xfrm>
            <a:off x="3347231" y="3610938"/>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23C70B-AA58-485C-25CB-3F2A9ABBB443}"/>
              </a:ext>
              <a:ext uri="{C183D7F6-B498-43B3-948B-1728B52AA6E4}">
                <adec:decorative xmlns:adec="http://schemas.microsoft.com/office/drawing/2017/decorative" val="1"/>
              </a:ext>
            </a:extLst>
          </p:cNvPr>
          <p:cNvSpPr/>
          <p:nvPr/>
        </p:nvSpPr>
        <p:spPr>
          <a:xfrm>
            <a:off x="6126961" y="3617042"/>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D665FE-4A71-9B84-62F3-B705D5216465}"/>
              </a:ext>
              <a:ext uri="{C183D7F6-B498-43B3-948B-1728B52AA6E4}">
                <adec:decorative xmlns:adec="http://schemas.microsoft.com/office/drawing/2017/decorative" val="1"/>
              </a:ext>
            </a:extLst>
          </p:cNvPr>
          <p:cNvSpPr/>
          <p:nvPr/>
        </p:nvSpPr>
        <p:spPr>
          <a:xfrm>
            <a:off x="8901342" y="3610938"/>
            <a:ext cx="2395883" cy="1729911"/>
          </a:xfrm>
          <a:prstGeom prst="rect">
            <a:avLst/>
          </a:prstGeom>
          <a:solidFill>
            <a:srgbClr val="CF242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51F856-7A35-49BC-ACA0-37DBB3665A29}"/>
              </a:ext>
            </a:extLst>
          </p:cNvPr>
          <p:cNvSpPr txBox="1"/>
          <p:nvPr/>
        </p:nvSpPr>
        <p:spPr>
          <a:xfrm>
            <a:off x="635179" y="3743333"/>
            <a:ext cx="2260527"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The primary cause of premature mortality in </a:t>
            </a:r>
            <a:br>
              <a:rPr lang="en-US" dirty="0">
                <a:solidFill>
                  <a:schemeClr val="bg1"/>
                </a:solidFill>
                <a:latin typeface="Lub Dub Bold" panose="020B0803030403020204" pitchFamily="34" charset="0"/>
              </a:rPr>
            </a:br>
            <a:r>
              <a:rPr lang="en-US" dirty="0">
                <a:solidFill>
                  <a:schemeClr val="bg1"/>
                </a:solidFill>
                <a:latin typeface="Lub Dub Bold" panose="020B0803030403020204" pitchFamily="34" charset="0"/>
              </a:rPr>
              <a:t>relation to poor CKMH is CVD. ​</a:t>
            </a:r>
          </a:p>
        </p:txBody>
      </p:sp>
      <p:sp>
        <p:nvSpPr>
          <p:cNvPr id="15" name="TextBox 14">
            <a:extLst>
              <a:ext uri="{FF2B5EF4-FFF2-40B4-BE49-F238E27FC236}">
                <a16:creationId xmlns:a16="http://schemas.microsoft.com/office/drawing/2014/main" id="{E6C63AE8-D1E6-4A99-8D27-30FEA8E6BB7A}"/>
              </a:ext>
            </a:extLst>
          </p:cNvPr>
          <p:cNvSpPr txBox="1"/>
          <p:nvPr/>
        </p:nvSpPr>
        <p:spPr>
          <a:xfrm>
            <a:off x="3431070" y="4152728"/>
            <a:ext cx="2228204" cy="646331"/>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Additional focus on kidney failure​</a:t>
            </a:r>
          </a:p>
        </p:txBody>
      </p:sp>
      <p:sp>
        <p:nvSpPr>
          <p:cNvPr id="16" name="TextBox 15">
            <a:extLst>
              <a:ext uri="{FF2B5EF4-FFF2-40B4-BE49-F238E27FC236}">
                <a16:creationId xmlns:a16="http://schemas.microsoft.com/office/drawing/2014/main" id="{27A2F366-62AB-62CA-7C2E-D0C4A1AEDA42}"/>
              </a:ext>
            </a:extLst>
          </p:cNvPr>
          <p:cNvSpPr txBox="1"/>
          <p:nvPr/>
        </p:nvSpPr>
        <p:spPr>
          <a:xfrm>
            <a:off x="6194849" y="3743333"/>
            <a:ext cx="2260106" cy="1477328"/>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Each stage represents an opportunity for preventive intervention</a:t>
            </a:r>
          </a:p>
        </p:txBody>
      </p:sp>
      <p:sp>
        <p:nvSpPr>
          <p:cNvPr id="17" name="TextBox 16">
            <a:extLst>
              <a:ext uri="{FF2B5EF4-FFF2-40B4-BE49-F238E27FC236}">
                <a16:creationId xmlns:a16="http://schemas.microsoft.com/office/drawing/2014/main" id="{285065AB-27F8-8B51-F2ED-B98449E7B89C}"/>
              </a:ext>
            </a:extLst>
          </p:cNvPr>
          <p:cNvSpPr txBox="1"/>
          <p:nvPr/>
        </p:nvSpPr>
        <p:spPr>
          <a:xfrm>
            <a:off x="8877302" y="3875729"/>
            <a:ext cx="2443962" cy="1200329"/>
          </a:xfrm>
          <a:prstGeom prst="rect">
            <a:avLst/>
          </a:prstGeom>
          <a:noFill/>
        </p:spPr>
        <p:txBody>
          <a:bodyPr wrap="square">
            <a:spAutoFit/>
          </a:bodyPr>
          <a:lstStyle/>
          <a:p>
            <a:pPr lvl="0" algn="ctr"/>
            <a:r>
              <a:rPr lang="en-US" dirty="0">
                <a:solidFill>
                  <a:schemeClr val="bg1"/>
                </a:solidFill>
                <a:latin typeface="Lub Dub Bold" panose="020B0803030403020204" pitchFamily="34" charset="0"/>
              </a:rPr>
              <a:t>The goal is to prevent the progression to the next stage</a:t>
            </a:r>
          </a:p>
        </p:txBody>
      </p:sp>
      <p:sp>
        <p:nvSpPr>
          <p:cNvPr id="5" name="Text Placeholder 4">
            <a:extLst>
              <a:ext uri="{FF2B5EF4-FFF2-40B4-BE49-F238E27FC236}">
                <a16:creationId xmlns:a16="http://schemas.microsoft.com/office/drawing/2014/main" id="{3C39E979-62B1-B515-7443-377FE5EBFCDD}"/>
              </a:ext>
            </a:extLst>
          </p:cNvPr>
          <p:cNvSpPr>
            <a:spLocks noGrp="1"/>
          </p:cNvSpPr>
          <p:nvPr>
            <p:ph type="body" sz="quarter" idx="13"/>
          </p:nvPr>
        </p:nvSpPr>
        <p:spPr/>
        <p:txBody>
          <a:bodyPr/>
          <a:lstStyle/>
          <a:p>
            <a:r>
              <a:rPr lang="en-US" b="1" dirty="0"/>
              <a:t>Abbreviations: </a:t>
            </a:r>
            <a:r>
              <a:rPr lang="en-US" dirty="0"/>
              <a:t>CKM indicates Cardiovascular-Kidney-Metabolic; CKMH, Cardiovascular-Kidney-Metabolic Health; and CVD, cardiovascular disease.</a:t>
            </a:r>
          </a:p>
        </p:txBody>
      </p:sp>
      <p:sp>
        <p:nvSpPr>
          <p:cNvPr id="4" name="Slide Number Placeholder 3">
            <a:extLst>
              <a:ext uri="{FF2B5EF4-FFF2-40B4-BE49-F238E27FC236}">
                <a16:creationId xmlns:a16="http://schemas.microsoft.com/office/drawing/2014/main" id="{16E631DC-EC7B-1121-F1E6-06E930EA82E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189515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dirty="0">
                <a:solidFill>
                  <a:srgbClr val="C00000"/>
                </a:solidFill>
                <a:latin typeface="Lub Dub Heavy" panose="020B0903030403020204" pitchFamily="34" charset="0"/>
              </a:rPr>
              <a:t>Stage 0: No CKM Syndrome Risk Factors​</a:t>
            </a:r>
          </a:p>
        </p:txBody>
      </p:sp>
      <p:sp>
        <p:nvSpPr>
          <p:cNvPr id="6" name="TextBox 5">
            <a:extLst>
              <a:ext uri="{FF2B5EF4-FFF2-40B4-BE49-F238E27FC236}">
                <a16:creationId xmlns:a16="http://schemas.microsoft.com/office/drawing/2014/main" id="{28F9D5C0-5518-49F3-B112-82B6CBA0DE36}"/>
              </a:ext>
            </a:extLst>
          </p:cNvPr>
          <p:cNvSpPr txBox="1"/>
          <p:nvPr/>
        </p:nvSpPr>
        <p:spPr>
          <a:xfrm>
            <a:off x="5804899" y="2208945"/>
            <a:ext cx="4787758" cy="2646878"/>
          </a:xfrm>
          <a:prstGeom prst="rect">
            <a:avLst/>
          </a:prstGeom>
          <a:noFill/>
        </p:spPr>
        <p:txBody>
          <a:bodyPr wrap="square" rtlCol="0">
            <a:spAutoFit/>
          </a:bodyPr>
          <a:lstStyle/>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Individuals without overweight/ obesity, metabolic risk factors, and CKD or subclinical/clinical CVD​</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Primarily encountered in children, adolescents and young adults in the population​</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Focus on primordial prevention</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and CVD, cardiovascular disease.</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pic>
        <p:nvPicPr>
          <p:cNvPr id="8" name="Picture 7">
            <a:extLst>
              <a:ext uri="{FF2B5EF4-FFF2-40B4-BE49-F238E27FC236}">
                <a16:creationId xmlns:a16="http://schemas.microsoft.com/office/drawing/2014/main" id="{B21219C3-68C7-9B08-CEC3-CE2014E2AA6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0" y="1662541"/>
            <a:ext cx="5671335" cy="37361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227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Stage 1: Excess and/or Dysfunctional Adiposity </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4941869" y="1623319"/>
            <a:ext cx="6452170" cy="4062651"/>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Overweight/obesity, abdominal obesity and/or dysfunctional adipose tissue, without the presence of other metabolic risk factors or CKD​</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Adiposity at root of most metabolic risk factors and CKD but markedly under-addressed​​</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Several processes involved in the development of dysfunctional adipose tissue</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Impaired glucose tolerance is a clinical manifestation​</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History of gestational diabetes increases risk of developing type 2 diabetes</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CKM indicates Cardiovascular-Kidney-Metabolic.</a:t>
            </a:r>
          </a:p>
        </p:txBody>
      </p:sp>
      <p:pic>
        <p:nvPicPr>
          <p:cNvPr id="11" name="Picture 10">
            <a:extLst>
              <a:ext uri="{FF2B5EF4-FFF2-40B4-BE49-F238E27FC236}">
                <a16:creationId xmlns:a16="http://schemas.microsoft.com/office/drawing/2014/main" id="{BF15BB8F-DCAC-63C7-58AE-BB1698A19A7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648643"/>
            <a:ext cx="4839128" cy="3909676"/>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91507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dirty="0">
                <a:solidFill>
                  <a:srgbClr val="C00000"/>
                </a:solidFill>
                <a:effectLst/>
                <a:latin typeface="Lub Dub Heavy" panose="020B0903030403020204" pitchFamily="34" charset="0"/>
              </a:rPr>
              <a:t>Stage 2: Metabolic Risk Factors and CKD ​</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4500080" y="1767158"/>
            <a:ext cx="6606284" cy="3739485"/>
          </a:xfrm>
          <a:prstGeom prst="rect">
            <a:avLst/>
          </a:prstGeom>
          <a:noFill/>
        </p:spPr>
        <p:txBody>
          <a:bodyPr wrap="square" rtlCol="0">
            <a:spAutoFit/>
          </a:bodyPr>
          <a:lstStyle/>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The presence of metabolic risk factors and/or CKD​</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Considerable pathophysiologic interactions among conditions </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Metabolic syndrome emphasizes inter-relatedness of stage 2 conditions</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Hypertension</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CKD </a:t>
            </a:r>
          </a:p>
          <a:p>
            <a:pPr marL="228600" indent="-228600" fontAlgn="base">
              <a:lnSpc>
                <a:spcPct val="90000"/>
              </a:lnSpc>
              <a:spcAft>
                <a:spcPts val="1800"/>
              </a:spcAft>
              <a:buClr>
                <a:srgbClr val="CF2429"/>
              </a:buClr>
              <a:buFont typeface="Lub Dub Bold" panose="020B0803030403020204" pitchFamily="34" charset="0"/>
              <a:buChar char="»"/>
            </a:pPr>
            <a:r>
              <a:rPr lang="en-US" sz="2000" dirty="0">
                <a:latin typeface="Lub Dub Medium" panose="020B0603030403020204" pitchFamily="34" charset="0"/>
              </a:rPr>
              <a:t>Emphasis on unique considerations for CVD prevention in the context of CKM conditions</a:t>
            </a:r>
          </a:p>
        </p:txBody>
      </p:sp>
      <p:pic>
        <p:nvPicPr>
          <p:cNvPr id="10" name="Picture 4" descr="The image emphasizes the pathophysiologic interactions between hypertension, metabolic syndrome, type 2 diabetes, chronic kidney disease, and dyslipidemia.">
            <a:extLst>
              <a:ext uri="{FF2B5EF4-FFF2-40B4-BE49-F238E27FC236}">
                <a16:creationId xmlns:a16="http://schemas.microsoft.com/office/drawing/2014/main" id="{A7DC3A57-C7F8-6C40-85E6-CE7E1DEDA188}"/>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40024" y="1332751"/>
            <a:ext cx="3431284" cy="4605411"/>
          </a:xfrm>
          <a:prstGeom prst="rect">
            <a:avLst/>
          </a:prstGeom>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CKD indicates chronic kidney disease; CKM, Cardiovascular-Kidney-Metabolic; and CVD, cardiovascular disease.</a:t>
            </a:r>
          </a:p>
        </p:txBody>
      </p:sp>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14298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6A98-8FBB-9F4C-0FEC-1B0BA9642797}"/>
              </a:ext>
            </a:extLst>
          </p:cNvPr>
          <p:cNvSpPr>
            <a:spLocks noGrp="1"/>
          </p:cNvSpPr>
          <p:nvPr>
            <p:ph type="title"/>
          </p:nvPr>
        </p:nvSpPr>
        <p:spPr/>
        <p:txBody>
          <a:bodyPr/>
          <a:lstStyle/>
          <a:p>
            <a:r>
              <a:rPr lang="en-US" dirty="0"/>
              <a:t>Staging Rationale</a:t>
            </a:r>
          </a:p>
        </p:txBody>
      </p:sp>
      <p:sp>
        <p:nvSpPr>
          <p:cNvPr id="3" name="Content Placeholder 2">
            <a:extLst>
              <a:ext uri="{FF2B5EF4-FFF2-40B4-BE49-F238E27FC236}">
                <a16:creationId xmlns:a16="http://schemas.microsoft.com/office/drawing/2014/main" id="{DB62DBFB-5C67-744B-7DBC-CB8CEC51BA1F}"/>
              </a:ext>
            </a:extLst>
          </p:cNvPr>
          <p:cNvSpPr>
            <a:spLocks noGrp="1"/>
          </p:cNvSpPr>
          <p:nvPr>
            <p:ph idx="1"/>
          </p:nvPr>
        </p:nvSpPr>
        <p:spPr>
          <a:xfrm>
            <a:off x="745733" y="977603"/>
            <a:ext cx="10515600" cy="450506"/>
          </a:xfrm>
        </p:spPr>
        <p:txBody>
          <a:bodyPr/>
          <a:lstStyle/>
          <a:p>
            <a:pPr marL="0" indent="0">
              <a:buNone/>
            </a:pPr>
            <a:r>
              <a:rPr lang="en-US" sz="2400" b="0" i="0" u="none" strike="noStrike" dirty="0">
                <a:solidFill>
                  <a:srgbClr val="C00000"/>
                </a:solidFill>
                <a:effectLst/>
                <a:latin typeface="Lub Dub Heavy" panose="020B0903030403020204" pitchFamily="34" charset="0"/>
              </a:rPr>
              <a:t>Stage 3: Subclinical CVD in CKM</a:t>
            </a:r>
            <a:r>
              <a:rPr lang="en-US" sz="2400" b="0" i="0" dirty="0">
                <a:solidFill>
                  <a:srgbClr val="C00000"/>
                </a:solidFill>
                <a:effectLst/>
                <a:latin typeface="Lub Dub Heavy" panose="020B0903030403020204" pitchFamily="34" charset="0"/>
              </a:rPr>
              <a:t>​</a:t>
            </a:r>
            <a:endParaRPr lang="en-US" dirty="0">
              <a:solidFill>
                <a:srgbClr val="C00000"/>
              </a:solidFill>
              <a:latin typeface="Lub Dub Heavy" panose="020B0903030403020204" pitchFamily="34" charset="0"/>
            </a:endParaRPr>
          </a:p>
        </p:txBody>
      </p:sp>
      <p:sp>
        <p:nvSpPr>
          <p:cNvPr id="6" name="TextBox 5">
            <a:extLst>
              <a:ext uri="{FF2B5EF4-FFF2-40B4-BE49-F238E27FC236}">
                <a16:creationId xmlns:a16="http://schemas.microsoft.com/office/drawing/2014/main" id="{28F9D5C0-5518-49F3-B112-82B6CBA0DE36}"/>
              </a:ext>
            </a:extLst>
          </p:cNvPr>
          <p:cNvSpPr txBox="1"/>
          <p:nvPr/>
        </p:nvSpPr>
        <p:spPr>
          <a:xfrm>
            <a:off x="4695290" y="2095931"/>
            <a:ext cx="6267236" cy="2954655"/>
          </a:xfrm>
          <a:prstGeom prst="rect">
            <a:avLst/>
          </a:prstGeom>
          <a:noFill/>
        </p:spPr>
        <p:txBody>
          <a:bodyPr wrap="square" rtlCol="0">
            <a:spAutoFit/>
          </a:bodyPr>
          <a:lstStyle/>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Subclinical ASCVD or subclinical HF with excess/dysfunctional adiposity, other metabolic risk factors or CKD​</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Additionally includes risk equivalents of people with high predicted CVD risk and very-high risk CKD </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Indicates high absolute CVD risk</a:t>
            </a:r>
          </a:p>
          <a:p>
            <a:pPr marL="228600" indent="-228600" fontAlgn="base">
              <a:lnSpc>
                <a:spcPct val="90000"/>
              </a:lnSpc>
              <a:spcAft>
                <a:spcPts val="2400"/>
              </a:spcAft>
              <a:buClr>
                <a:srgbClr val="CF2429"/>
              </a:buClr>
              <a:buFont typeface="Lub Dub Bold" panose="020B0803030403020204" pitchFamily="34" charset="0"/>
              <a:buChar char="»"/>
            </a:pPr>
            <a:r>
              <a:rPr lang="en-US" sz="2000" dirty="0">
                <a:latin typeface="Lub Dub Medium" panose="020B0603030403020204" pitchFamily="34" charset="0"/>
              </a:rPr>
              <a:t>Prompt preventive therapy warranted</a:t>
            </a:r>
          </a:p>
        </p:txBody>
      </p:sp>
      <p:sp>
        <p:nvSpPr>
          <p:cNvPr id="5" name="Text Placeholder 4">
            <a:extLst>
              <a:ext uri="{FF2B5EF4-FFF2-40B4-BE49-F238E27FC236}">
                <a16:creationId xmlns:a16="http://schemas.microsoft.com/office/drawing/2014/main" id="{1C6BB919-E4C0-18BB-DA23-1B459024F367}"/>
              </a:ext>
            </a:extLst>
          </p:cNvPr>
          <p:cNvSpPr>
            <a:spLocks noGrp="1"/>
          </p:cNvSpPr>
          <p:nvPr>
            <p:ph type="body" sz="quarter" idx="13"/>
          </p:nvPr>
        </p:nvSpPr>
        <p:spPr/>
        <p:txBody>
          <a:bodyPr/>
          <a:lstStyle/>
          <a:p>
            <a:r>
              <a:rPr lang="en-US" b="1" dirty="0"/>
              <a:t>Abbreviations: </a:t>
            </a:r>
            <a:r>
              <a:rPr lang="en-US" dirty="0"/>
              <a:t>ASCVD indicates atherosclerotic cardiovascular disease; CKD, chronic kidney disease; </a:t>
            </a:r>
            <a:br>
              <a:rPr lang="en-US" dirty="0"/>
            </a:br>
            <a:r>
              <a:rPr lang="en-US" dirty="0"/>
              <a:t>CKM, Cardiovascular-Kidney-Metabolic; and CVD, cardiovascular disease.</a:t>
            </a:r>
          </a:p>
        </p:txBody>
      </p:sp>
      <p:pic>
        <p:nvPicPr>
          <p:cNvPr id="9" name="Picture 14">
            <a:extLst>
              <a:ext uri="{FF2B5EF4-FFF2-40B4-BE49-F238E27FC236}">
                <a16:creationId xmlns:a16="http://schemas.microsoft.com/office/drawing/2014/main" id="{19CC1008-0570-931A-B840-403CEE79D23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797" y="1737274"/>
            <a:ext cx="2518612" cy="2595321"/>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6FAD7860-E2C7-BAFA-21A4-F38B669BEAD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32840" y="3089227"/>
            <a:ext cx="2518260" cy="259495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980A75-8E16-D5D7-CDAE-3CF6EF6046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383845582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3055DA03-3874-4E63-AD72-36EA0429E26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92e6601-2771-43db-a7cc-8f168ee051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38927</TotalTime>
  <Words>2414</Words>
  <Application>Microsoft Office PowerPoint</Application>
  <PresentationFormat>Widescreen</PresentationFormat>
  <Paragraphs>284</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Lub Dub Bold</vt:lpstr>
      <vt:lpstr>Lub Dub Condensed</vt:lpstr>
      <vt:lpstr>Lub Dub Heavy</vt:lpstr>
      <vt:lpstr>Lub Dub Medium</vt:lpstr>
      <vt:lpstr>Times New Roman</vt:lpstr>
      <vt:lpstr>2_Office Theme</vt:lpstr>
      <vt:lpstr>Cardiovascular-Kidney-Metabolic Health:</vt:lpstr>
      <vt:lpstr>Definition of  Cardiovascular-Kidney-Metabolic Syndrome (CKM)</vt:lpstr>
      <vt:lpstr>Definition of CKM Syndrome Simplified</vt:lpstr>
      <vt:lpstr>Stages of Cardiovascular-Kidney-Metabolic Syndrome</vt:lpstr>
      <vt:lpstr>Rationale for CKM Syndrome Staging</vt:lpstr>
      <vt:lpstr>Staging Rationale</vt:lpstr>
      <vt:lpstr>Staging Rationale</vt:lpstr>
      <vt:lpstr>Staging Rationale</vt:lpstr>
      <vt:lpstr>Staging Rationale</vt:lpstr>
      <vt:lpstr>Staging Rationale</vt:lpstr>
      <vt:lpstr>Risk Enhancing Factors in CKMH​</vt:lpstr>
      <vt:lpstr>Screening</vt:lpstr>
      <vt:lpstr>Screening for CKM Syndrome</vt:lpstr>
      <vt:lpstr>Screening for CKM Syndrome</vt:lpstr>
      <vt:lpstr>Screening for CKM Syndrome</vt:lpstr>
      <vt:lpstr>CKM Syndrome Prevention and Management</vt:lpstr>
      <vt:lpstr>CKM Syndrome Prevention and Management</vt:lpstr>
      <vt:lpstr>CKM Syndrome Management Stages 1-3</vt:lpstr>
      <vt:lpstr>CKM Syndrome Management Stage 4</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Call to Action</vt:lpstr>
      <vt:lpstr>Cardiovascular-Kidney-Metabolic Syndrome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Advisory on Cardiovascular-Kidney-Metabolic Syndrome</dc:title>
  <dc:creator>Gwendolyn Reyna</dc:creator>
  <cp:lastModifiedBy>Gwendolyn Reyna</cp:lastModifiedBy>
  <cp:revision>51</cp:revision>
  <dcterms:created xsi:type="dcterms:W3CDTF">2023-03-14T11:56:10Z</dcterms:created>
  <dcterms:modified xsi:type="dcterms:W3CDTF">2023-10-07T14:22:43Z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