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1"/>
  </p:notesMasterIdLst>
  <p:sldIdLst>
    <p:sldId id="257" r:id="rId2"/>
    <p:sldId id="259" r:id="rId3"/>
    <p:sldId id="934" r:id="rId4"/>
    <p:sldId id="966" r:id="rId5"/>
    <p:sldId id="967" r:id="rId6"/>
    <p:sldId id="968" r:id="rId7"/>
    <p:sldId id="970" r:id="rId8"/>
    <p:sldId id="939" r:id="rId9"/>
    <p:sldId id="943" r:id="rId10"/>
    <p:sldId id="955" r:id="rId11"/>
    <p:sldId id="956" r:id="rId12"/>
    <p:sldId id="961" r:id="rId13"/>
    <p:sldId id="957" r:id="rId14"/>
    <p:sldId id="963" r:id="rId15"/>
    <p:sldId id="962" r:id="rId16"/>
    <p:sldId id="959" r:id="rId17"/>
    <p:sldId id="960" r:id="rId18"/>
    <p:sldId id="964" r:id="rId19"/>
    <p:sldId id="9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2429"/>
    <a:srgbClr val="F0DB0E"/>
    <a:srgbClr val="82D472"/>
    <a:srgbClr val="F99B1D"/>
    <a:srgbClr val="FFFFFF"/>
    <a:srgbClr val="2F5597"/>
    <a:srgbClr val="F0F0F0"/>
    <a:srgbClr val="267FC3"/>
    <a:srgbClr val="65B445"/>
    <a:srgbClr val="ECE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4" d="100"/>
          <a:sy n="104" d="100"/>
        </p:scale>
        <p:origin x="1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8D383F50-0556-4D81-A4BB-FA6A665438DB}"/>
    <pc:docChg chg="custSel addSld delSld modSld sldOrd">
      <pc:chgData name="Gwendolyn Reyna" userId="0492242f-5314-4750-ad50-640a4fe02908" providerId="ADAL" clId="{8D383F50-0556-4D81-A4BB-FA6A665438DB}" dt="2023-11-07T20:19:05.154" v="1024" actId="20577"/>
      <pc:docMkLst>
        <pc:docMk/>
      </pc:docMkLst>
      <pc:sldChg chg="modSp mod">
        <pc:chgData name="Gwendolyn Reyna" userId="0492242f-5314-4750-ad50-640a4fe02908" providerId="ADAL" clId="{8D383F50-0556-4D81-A4BB-FA6A665438DB}" dt="2023-11-07T18:39:35.163" v="702" actId="2711"/>
        <pc:sldMkLst>
          <pc:docMk/>
          <pc:sldMk cId="1171176184" sldId="257"/>
        </pc:sldMkLst>
        <pc:spChg chg="mod">
          <ac:chgData name="Gwendolyn Reyna" userId="0492242f-5314-4750-ad50-640a4fe02908" providerId="ADAL" clId="{8D383F50-0556-4D81-A4BB-FA6A665438DB}" dt="2023-11-07T18:39:35.163" v="702" actId="2711"/>
          <ac:spMkLst>
            <pc:docMk/>
            <pc:sldMk cId="1171176184" sldId="257"/>
            <ac:spMk id="2" creationId="{758E7538-99E0-814A-996C-0848A5205CE0}"/>
          </ac:spMkLst>
        </pc:spChg>
        <pc:spChg chg="mod">
          <ac:chgData name="Gwendolyn Reyna" userId="0492242f-5314-4750-ad50-640a4fe02908" providerId="ADAL" clId="{8D383F50-0556-4D81-A4BB-FA6A665438DB}" dt="2023-11-07T18:10:22.650" v="129" actId="1076"/>
          <ac:spMkLst>
            <pc:docMk/>
            <pc:sldMk cId="1171176184" sldId="257"/>
            <ac:spMk id="3" creationId="{CDEA19E2-C884-5343-8547-E4ACA2FCDE39}"/>
          </ac:spMkLst>
        </pc:spChg>
      </pc:sldChg>
      <pc:sldChg chg="modSp mod">
        <pc:chgData name="Gwendolyn Reyna" userId="0492242f-5314-4750-ad50-640a4fe02908" providerId="ADAL" clId="{8D383F50-0556-4D81-A4BB-FA6A665438DB}" dt="2023-11-07T18:12:44.274" v="298" actId="20577"/>
        <pc:sldMkLst>
          <pc:docMk/>
          <pc:sldMk cId="2972515203" sldId="939"/>
        </pc:sldMkLst>
        <pc:spChg chg="mod">
          <ac:chgData name="Gwendolyn Reyna" userId="0492242f-5314-4750-ad50-640a4fe02908" providerId="ADAL" clId="{8D383F50-0556-4D81-A4BB-FA6A665438DB}" dt="2023-11-07T18:12:44.274" v="298" actId="20577"/>
          <ac:spMkLst>
            <pc:docMk/>
            <pc:sldMk cId="2972515203" sldId="939"/>
            <ac:spMk id="11" creationId="{0B90A028-F3D4-58AA-6752-B37531952D83}"/>
          </ac:spMkLst>
        </pc:spChg>
      </pc:sldChg>
      <pc:sldChg chg="modSp mod">
        <pc:chgData name="Gwendolyn Reyna" userId="0492242f-5314-4750-ad50-640a4fe02908" providerId="ADAL" clId="{8D383F50-0556-4D81-A4BB-FA6A665438DB}" dt="2023-11-07T18:13:24.149" v="339" actId="20577"/>
        <pc:sldMkLst>
          <pc:docMk/>
          <pc:sldMk cId="3883840009" sldId="943"/>
        </pc:sldMkLst>
        <pc:spChg chg="mod">
          <ac:chgData name="Gwendolyn Reyna" userId="0492242f-5314-4750-ad50-640a4fe02908" providerId="ADAL" clId="{8D383F50-0556-4D81-A4BB-FA6A665438DB}" dt="2023-11-07T18:13:24.149" v="339" actId="20577"/>
          <ac:spMkLst>
            <pc:docMk/>
            <pc:sldMk cId="3883840009" sldId="943"/>
            <ac:spMk id="3" creationId="{DA2DD8DA-E070-A037-A628-F8DC4A6182D2}"/>
          </ac:spMkLst>
        </pc:spChg>
      </pc:sldChg>
      <pc:sldChg chg="modSp mod">
        <pc:chgData name="Gwendolyn Reyna" userId="0492242f-5314-4750-ad50-640a4fe02908" providerId="ADAL" clId="{8D383F50-0556-4D81-A4BB-FA6A665438DB}" dt="2023-11-07T18:12:32.379" v="257" actId="20577"/>
        <pc:sldMkLst>
          <pc:docMk/>
          <pc:sldMk cId="659357663" sldId="955"/>
        </pc:sldMkLst>
        <pc:spChg chg="mod">
          <ac:chgData name="Gwendolyn Reyna" userId="0492242f-5314-4750-ad50-640a4fe02908" providerId="ADAL" clId="{8D383F50-0556-4D81-A4BB-FA6A665438DB}" dt="2023-11-07T18:12:32.379" v="257" actId="20577"/>
          <ac:spMkLst>
            <pc:docMk/>
            <pc:sldMk cId="659357663" sldId="955"/>
            <ac:spMk id="3" creationId="{DA2DD8DA-E070-A037-A628-F8DC4A6182D2}"/>
          </ac:spMkLst>
        </pc:spChg>
      </pc:sldChg>
      <pc:sldChg chg="modSp mod">
        <pc:chgData name="Gwendolyn Reyna" userId="0492242f-5314-4750-ad50-640a4fe02908" providerId="ADAL" clId="{8D383F50-0556-4D81-A4BB-FA6A665438DB}" dt="2023-11-07T18:13:37.765" v="341"/>
        <pc:sldMkLst>
          <pc:docMk/>
          <pc:sldMk cId="523045844" sldId="956"/>
        </pc:sldMkLst>
        <pc:spChg chg="mod">
          <ac:chgData name="Gwendolyn Reyna" userId="0492242f-5314-4750-ad50-640a4fe02908" providerId="ADAL" clId="{8D383F50-0556-4D81-A4BB-FA6A665438DB}" dt="2023-11-07T18:13:37.765" v="341"/>
          <ac:spMkLst>
            <pc:docMk/>
            <pc:sldMk cId="523045844" sldId="956"/>
            <ac:spMk id="3" creationId="{DA2DD8DA-E070-A037-A628-F8DC4A6182D2}"/>
          </ac:spMkLst>
        </pc:spChg>
      </pc:sldChg>
      <pc:sldChg chg="modSp mod">
        <pc:chgData name="Gwendolyn Reyna" userId="0492242f-5314-4750-ad50-640a4fe02908" providerId="ADAL" clId="{8D383F50-0556-4D81-A4BB-FA6A665438DB}" dt="2023-11-07T18:13:48.699" v="343"/>
        <pc:sldMkLst>
          <pc:docMk/>
          <pc:sldMk cId="1992842812" sldId="957"/>
        </pc:sldMkLst>
        <pc:spChg chg="mod">
          <ac:chgData name="Gwendolyn Reyna" userId="0492242f-5314-4750-ad50-640a4fe02908" providerId="ADAL" clId="{8D383F50-0556-4D81-A4BB-FA6A665438DB}" dt="2023-11-07T18:13:48.699" v="343"/>
          <ac:spMkLst>
            <pc:docMk/>
            <pc:sldMk cId="1992842812" sldId="957"/>
            <ac:spMk id="3" creationId="{DA2DD8DA-E070-A037-A628-F8DC4A6182D2}"/>
          </ac:spMkLst>
        </pc:spChg>
      </pc:sldChg>
      <pc:sldChg chg="modSp mod ord">
        <pc:chgData name="Gwendolyn Reyna" userId="0492242f-5314-4750-ad50-640a4fe02908" providerId="ADAL" clId="{8D383F50-0556-4D81-A4BB-FA6A665438DB}" dt="2023-11-07T18:41:52.284" v="771" actId="20577"/>
        <pc:sldMkLst>
          <pc:docMk/>
          <pc:sldMk cId="183095522" sldId="959"/>
        </pc:sldMkLst>
        <pc:spChg chg="mod">
          <ac:chgData name="Gwendolyn Reyna" userId="0492242f-5314-4750-ad50-640a4fe02908" providerId="ADAL" clId="{8D383F50-0556-4D81-A4BB-FA6A665438DB}" dt="2023-11-07T18:41:52.284" v="771" actId="20577"/>
          <ac:spMkLst>
            <pc:docMk/>
            <pc:sldMk cId="183095522" sldId="959"/>
            <ac:spMk id="3" creationId="{DA2DD8DA-E070-A037-A628-F8DC4A6182D2}"/>
          </ac:spMkLst>
        </pc:spChg>
      </pc:sldChg>
      <pc:sldChg chg="modSp mod ord">
        <pc:chgData name="Gwendolyn Reyna" userId="0492242f-5314-4750-ad50-640a4fe02908" providerId="ADAL" clId="{8D383F50-0556-4D81-A4BB-FA6A665438DB}" dt="2023-11-07T18:46:14.455" v="920" actId="113"/>
        <pc:sldMkLst>
          <pc:docMk/>
          <pc:sldMk cId="1478447034" sldId="960"/>
        </pc:sldMkLst>
        <pc:spChg chg="mod">
          <ac:chgData name="Gwendolyn Reyna" userId="0492242f-5314-4750-ad50-640a4fe02908" providerId="ADAL" clId="{8D383F50-0556-4D81-A4BB-FA6A665438DB}" dt="2023-11-07T18:44:54.552" v="879" actId="20577"/>
          <ac:spMkLst>
            <pc:docMk/>
            <pc:sldMk cId="1478447034" sldId="960"/>
            <ac:spMk id="3" creationId="{DA2DD8DA-E070-A037-A628-F8DC4A6182D2}"/>
          </ac:spMkLst>
        </pc:spChg>
        <pc:spChg chg="mod">
          <ac:chgData name="Gwendolyn Reyna" userId="0492242f-5314-4750-ad50-640a4fe02908" providerId="ADAL" clId="{8D383F50-0556-4D81-A4BB-FA6A665438DB}" dt="2023-11-07T18:46:14.455" v="920" actId="113"/>
          <ac:spMkLst>
            <pc:docMk/>
            <pc:sldMk cId="1478447034" sldId="960"/>
            <ac:spMk id="7" creationId="{4493C598-0704-48FB-CC79-D3E8338C2661}"/>
          </ac:spMkLst>
        </pc:spChg>
      </pc:sldChg>
      <pc:sldChg chg="ord">
        <pc:chgData name="Gwendolyn Reyna" userId="0492242f-5314-4750-ad50-640a4fe02908" providerId="ADAL" clId="{8D383F50-0556-4D81-A4BB-FA6A665438DB}" dt="2023-11-07T18:36:07.858" v="671"/>
        <pc:sldMkLst>
          <pc:docMk/>
          <pc:sldMk cId="3047275615" sldId="961"/>
        </pc:sldMkLst>
      </pc:sldChg>
      <pc:sldChg chg="modSp mod">
        <pc:chgData name="Gwendolyn Reyna" userId="0492242f-5314-4750-ad50-640a4fe02908" providerId="ADAL" clId="{8D383F50-0556-4D81-A4BB-FA6A665438DB}" dt="2023-11-07T20:19:05.154" v="1024" actId="20577"/>
        <pc:sldMkLst>
          <pc:docMk/>
          <pc:sldMk cId="2539873286" sldId="962"/>
        </pc:sldMkLst>
        <pc:spChg chg="mod">
          <ac:chgData name="Gwendolyn Reyna" userId="0492242f-5314-4750-ad50-640a4fe02908" providerId="ADAL" clId="{8D383F50-0556-4D81-A4BB-FA6A665438DB}" dt="2023-11-07T20:19:05.154" v="1024" actId="20577"/>
          <ac:spMkLst>
            <pc:docMk/>
            <pc:sldMk cId="2539873286" sldId="962"/>
            <ac:spMk id="3" creationId="{DA2DD8DA-E070-A037-A628-F8DC4A6182D2}"/>
          </ac:spMkLst>
        </pc:spChg>
      </pc:sldChg>
      <pc:sldChg chg="delSp modSp mod ord">
        <pc:chgData name="Gwendolyn Reyna" userId="0492242f-5314-4750-ad50-640a4fe02908" providerId="ADAL" clId="{8D383F50-0556-4D81-A4BB-FA6A665438DB}" dt="2023-11-07T18:28:25.395" v="559"/>
        <pc:sldMkLst>
          <pc:docMk/>
          <pc:sldMk cId="1003506421" sldId="966"/>
        </pc:sldMkLst>
        <pc:spChg chg="mod">
          <ac:chgData name="Gwendolyn Reyna" userId="0492242f-5314-4750-ad50-640a4fe02908" providerId="ADAL" clId="{8D383F50-0556-4D81-A4BB-FA6A665438DB}" dt="2023-11-07T18:23:30.586" v="456" actId="20577"/>
          <ac:spMkLst>
            <pc:docMk/>
            <pc:sldMk cId="1003506421" sldId="966"/>
            <ac:spMk id="3" creationId="{DA2DD8DA-E070-A037-A628-F8DC4A6182D2}"/>
          </ac:spMkLst>
        </pc:spChg>
        <pc:spChg chg="del">
          <ac:chgData name="Gwendolyn Reyna" userId="0492242f-5314-4750-ad50-640a4fe02908" providerId="ADAL" clId="{8D383F50-0556-4D81-A4BB-FA6A665438DB}" dt="2023-11-07T18:18:48.093" v="411" actId="478"/>
          <ac:spMkLst>
            <pc:docMk/>
            <pc:sldMk cId="1003506421" sldId="966"/>
            <ac:spMk id="9" creationId="{C6FFD684-FC2C-722A-F8E0-9164FA7B7871}"/>
          </ac:spMkLst>
        </pc:spChg>
        <pc:spChg chg="del">
          <ac:chgData name="Gwendolyn Reyna" userId="0492242f-5314-4750-ad50-640a4fe02908" providerId="ADAL" clId="{8D383F50-0556-4D81-A4BB-FA6A665438DB}" dt="2023-11-07T18:18:55.134" v="414" actId="478"/>
          <ac:spMkLst>
            <pc:docMk/>
            <pc:sldMk cId="1003506421" sldId="966"/>
            <ac:spMk id="10" creationId="{F3268B18-BDAC-E86E-E2E3-F612C69A222F}"/>
          </ac:spMkLst>
        </pc:spChg>
        <pc:spChg chg="del">
          <ac:chgData name="Gwendolyn Reyna" userId="0492242f-5314-4750-ad50-640a4fe02908" providerId="ADAL" clId="{8D383F50-0556-4D81-A4BB-FA6A665438DB}" dt="2023-11-07T18:18:44.766" v="410" actId="478"/>
          <ac:spMkLst>
            <pc:docMk/>
            <pc:sldMk cId="1003506421" sldId="966"/>
            <ac:spMk id="12" creationId="{ADF4D476-2867-E2CE-67C7-B6DCC527DB2D}"/>
          </ac:spMkLst>
        </pc:spChg>
        <pc:spChg chg="del mod">
          <ac:chgData name="Gwendolyn Reyna" userId="0492242f-5314-4750-ad50-640a4fe02908" providerId="ADAL" clId="{8D383F50-0556-4D81-A4BB-FA6A665438DB}" dt="2023-11-07T18:18:53.391" v="413" actId="478"/>
          <ac:spMkLst>
            <pc:docMk/>
            <pc:sldMk cId="1003506421" sldId="966"/>
            <ac:spMk id="14" creationId="{F4225FFC-A2CB-8615-9586-E20E28F40E99}"/>
          </ac:spMkLst>
        </pc:spChg>
        <pc:spChg chg="del">
          <ac:chgData name="Gwendolyn Reyna" userId="0492242f-5314-4750-ad50-640a4fe02908" providerId="ADAL" clId="{8D383F50-0556-4D81-A4BB-FA6A665438DB}" dt="2023-11-07T18:20:46.845" v="416" actId="478"/>
          <ac:spMkLst>
            <pc:docMk/>
            <pc:sldMk cId="1003506421" sldId="966"/>
            <ac:spMk id="27" creationId="{3BA23EE7-469B-7839-8AFE-DB9119A3B0BC}"/>
          </ac:spMkLst>
        </pc:spChg>
        <pc:spChg chg="del">
          <ac:chgData name="Gwendolyn Reyna" userId="0492242f-5314-4750-ad50-640a4fe02908" providerId="ADAL" clId="{8D383F50-0556-4D81-A4BB-FA6A665438DB}" dt="2023-11-07T18:20:45.173" v="415" actId="478"/>
          <ac:spMkLst>
            <pc:docMk/>
            <pc:sldMk cId="1003506421" sldId="966"/>
            <ac:spMk id="28" creationId="{CC20F742-76DA-F887-F086-02B112E1914A}"/>
          </ac:spMkLst>
        </pc:spChg>
        <pc:spChg chg="mod">
          <ac:chgData name="Gwendolyn Reyna" userId="0492242f-5314-4750-ad50-640a4fe02908" providerId="ADAL" clId="{8D383F50-0556-4D81-A4BB-FA6A665438DB}" dt="2023-11-07T18:21:18.370" v="420" actId="1076"/>
          <ac:spMkLst>
            <pc:docMk/>
            <pc:sldMk cId="1003506421" sldId="966"/>
            <ac:spMk id="35" creationId="{A7826711-9B05-E540-4E48-63A4AFE410FA}"/>
          </ac:spMkLst>
        </pc:spChg>
        <pc:spChg chg="mod">
          <ac:chgData name="Gwendolyn Reyna" userId="0492242f-5314-4750-ad50-640a4fe02908" providerId="ADAL" clId="{8D383F50-0556-4D81-A4BB-FA6A665438DB}" dt="2023-11-07T18:21:47.169" v="423" actId="1076"/>
          <ac:spMkLst>
            <pc:docMk/>
            <pc:sldMk cId="1003506421" sldId="966"/>
            <ac:spMk id="36" creationId="{922A8776-0BE0-C592-B37D-80EAFF53DACF}"/>
          </ac:spMkLst>
        </pc:spChg>
        <pc:spChg chg="mod">
          <ac:chgData name="Gwendolyn Reyna" userId="0492242f-5314-4750-ad50-640a4fe02908" providerId="ADAL" clId="{8D383F50-0556-4D81-A4BB-FA6A665438DB}" dt="2023-11-07T18:21:13.817" v="419" actId="1076"/>
          <ac:spMkLst>
            <pc:docMk/>
            <pc:sldMk cId="1003506421" sldId="966"/>
            <ac:spMk id="37" creationId="{C7B9BA89-1DBA-0FED-DF12-F32109ABAD94}"/>
          </ac:spMkLst>
        </pc:spChg>
        <pc:spChg chg="mod">
          <ac:chgData name="Gwendolyn Reyna" userId="0492242f-5314-4750-ad50-640a4fe02908" providerId="ADAL" clId="{8D383F50-0556-4D81-A4BB-FA6A665438DB}" dt="2023-11-07T18:21:35.786" v="421" actId="1076"/>
          <ac:spMkLst>
            <pc:docMk/>
            <pc:sldMk cId="1003506421" sldId="966"/>
            <ac:spMk id="38" creationId="{7E6C8ADF-258B-9F55-521D-EE17B99D7042}"/>
          </ac:spMkLst>
        </pc:spChg>
        <pc:spChg chg="mod">
          <ac:chgData name="Gwendolyn Reyna" userId="0492242f-5314-4750-ad50-640a4fe02908" providerId="ADAL" clId="{8D383F50-0556-4D81-A4BB-FA6A665438DB}" dt="2023-11-07T18:21:58.547" v="425" actId="1076"/>
          <ac:spMkLst>
            <pc:docMk/>
            <pc:sldMk cId="1003506421" sldId="966"/>
            <ac:spMk id="39" creationId="{093E41C0-47B0-14D9-F952-30C5EE41DE0F}"/>
          </ac:spMkLst>
        </pc:spChg>
        <pc:spChg chg="mod">
          <ac:chgData name="Gwendolyn Reyna" userId="0492242f-5314-4750-ad50-640a4fe02908" providerId="ADAL" clId="{8D383F50-0556-4D81-A4BB-FA6A665438DB}" dt="2023-11-07T18:22:15.050" v="427" actId="1076"/>
          <ac:spMkLst>
            <pc:docMk/>
            <pc:sldMk cId="1003506421" sldId="966"/>
            <ac:spMk id="40" creationId="{E8DB1C5C-5293-B6BB-A1A6-CF74C2A6194B}"/>
          </ac:spMkLst>
        </pc:spChg>
        <pc:spChg chg="mod">
          <ac:chgData name="Gwendolyn Reyna" userId="0492242f-5314-4750-ad50-640a4fe02908" providerId="ADAL" clId="{8D383F50-0556-4D81-A4BB-FA6A665438DB}" dt="2023-11-07T18:22:33.449" v="430" actId="1076"/>
          <ac:spMkLst>
            <pc:docMk/>
            <pc:sldMk cId="1003506421" sldId="966"/>
            <ac:spMk id="46" creationId="{73618366-1C4A-10C5-B324-66C5883413CF}"/>
          </ac:spMkLst>
        </pc:spChg>
        <pc:spChg chg="mod">
          <ac:chgData name="Gwendolyn Reyna" userId="0492242f-5314-4750-ad50-640a4fe02908" providerId="ADAL" clId="{8D383F50-0556-4D81-A4BB-FA6A665438DB}" dt="2023-11-07T18:22:37.402" v="431" actId="1076"/>
          <ac:spMkLst>
            <pc:docMk/>
            <pc:sldMk cId="1003506421" sldId="966"/>
            <ac:spMk id="47" creationId="{7B2690A7-794F-FE61-FBF9-00DF5E336116}"/>
          </ac:spMkLst>
        </pc:spChg>
        <pc:spChg chg="mod">
          <ac:chgData name="Gwendolyn Reyna" userId="0492242f-5314-4750-ad50-640a4fe02908" providerId="ADAL" clId="{8D383F50-0556-4D81-A4BB-FA6A665438DB}" dt="2023-11-07T18:22:48.914" v="433" actId="1076"/>
          <ac:spMkLst>
            <pc:docMk/>
            <pc:sldMk cId="1003506421" sldId="966"/>
            <ac:spMk id="48" creationId="{E95BD715-2F3C-31CF-0EA1-29FD98EA55CA}"/>
          </ac:spMkLst>
        </pc:spChg>
        <pc:spChg chg="mod">
          <ac:chgData name="Gwendolyn Reyna" userId="0492242f-5314-4750-ad50-640a4fe02908" providerId="ADAL" clId="{8D383F50-0556-4D81-A4BB-FA6A665438DB}" dt="2023-11-07T18:22:44.137" v="432" actId="1076"/>
          <ac:spMkLst>
            <pc:docMk/>
            <pc:sldMk cId="1003506421" sldId="966"/>
            <ac:spMk id="49" creationId="{6EC79559-7BF3-3269-1511-44A3FD95DE0A}"/>
          </ac:spMkLst>
        </pc:spChg>
        <pc:spChg chg="del mod">
          <ac:chgData name="Gwendolyn Reyna" userId="0492242f-5314-4750-ad50-640a4fe02908" providerId="ADAL" clId="{8D383F50-0556-4D81-A4BB-FA6A665438DB}" dt="2023-11-07T18:18:40.604" v="408" actId="478"/>
          <ac:spMkLst>
            <pc:docMk/>
            <pc:sldMk cId="1003506421" sldId="966"/>
            <ac:spMk id="50" creationId="{C482797F-EB92-0F41-9996-7F33860CA260}"/>
          </ac:spMkLst>
        </pc:spChg>
        <pc:spChg chg="mod">
          <ac:chgData name="Gwendolyn Reyna" userId="0492242f-5314-4750-ad50-640a4fe02908" providerId="ADAL" clId="{8D383F50-0556-4D81-A4BB-FA6A665438DB}" dt="2023-11-07T18:26:43.250" v="550" actId="1076"/>
          <ac:spMkLst>
            <pc:docMk/>
            <pc:sldMk cId="1003506421" sldId="966"/>
            <ac:spMk id="54" creationId="{7C1D77D7-8DD0-CD51-05DF-9485F8D612D7}"/>
          </ac:spMkLst>
        </pc:spChg>
        <pc:picChg chg="mod">
          <ac:chgData name="Gwendolyn Reyna" userId="0492242f-5314-4750-ad50-640a4fe02908" providerId="ADAL" clId="{8D383F50-0556-4D81-A4BB-FA6A665438DB}" dt="2023-11-07T18:26:46.193" v="551" actId="1076"/>
          <ac:picMkLst>
            <pc:docMk/>
            <pc:sldMk cId="1003506421" sldId="966"/>
            <ac:picMk id="52" creationId="{ED628609-0B3F-5596-35B6-99365B5EA054}"/>
          </ac:picMkLst>
        </pc:picChg>
        <pc:picChg chg="del">
          <ac:chgData name="Gwendolyn Reyna" userId="0492242f-5314-4750-ad50-640a4fe02908" providerId="ADAL" clId="{8D383F50-0556-4D81-A4BB-FA6A665438DB}" dt="2023-11-07T18:18:42.614" v="409" actId="478"/>
          <ac:picMkLst>
            <pc:docMk/>
            <pc:sldMk cId="1003506421" sldId="966"/>
            <ac:picMk id="53" creationId="{713B55AA-10E8-60D5-DC91-B908619D24BE}"/>
          </ac:picMkLst>
        </pc:picChg>
      </pc:sldChg>
      <pc:sldChg chg="modSp mod ord">
        <pc:chgData name="Gwendolyn Reyna" userId="0492242f-5314-4750-ad50-640a4fe02908" providerId="ADAL" clId="{8D383F50-0556-4D81-A4BB-FA6A665438DB}" dt="2023-11-07T18:28:54.835" v="567"/>
        <pc:sldMkLst>
          <pc:docMk/>
          <pc:sldMk cId="2982889393" sldId="967"/>
        </pc:sldMkLst>
        <pc:spChg chg="mod">
          <ac:chgData name="Gwendolyn Reyna" userId="0492242f-5314-4750-ad50-640a4fe02908" providerId="ADAL" clId="{8D383F50-0556-4D81-A4BB-FA6A665438DB}" dt="2023-11-07T18:23:54.909" v="478" actId="20577"/>
          <ac:spMkLst>
            <pc:docMk/>
            <pc:sldMk cId="2982889393" sldId="967"/>
            <ac:spMk id="3" creationId="{DA2DD8DA-E070-A037-A628-F8DC4A6182D2}"/>
          </ac:spMkLst>
        </pc:spChg>
      </pc:sldChg>
      <pc:sldChg chg="modSp mod ord">
        <pc:chgData name="Gwendolyn Reyna" userId="0492242f-5314-4750-ad50-640a4fe02908" providerId="ADAL" clId="{8D383F50-0556-4D81-A4BB-FA6A665438DB}" dt="2023-11-07T18:28:58.626" v="569"/>
        <pc:sldMkLst>
          <pc:docMk/>
          <pc:sldMk cId="588278263" sldId="968"/>
        </pc:sldMkLst>
        <pc:spChg chg="mod">
          <ac:chgData name="Gwendolyn Reyna" userId="0492242f-5314-4750-ad50-640a4fe02908" providerId="ADAL" clId="{8D383F50-0556-4D81-A4BB-FA6A665438DB}" dt="2023-11-07T18:24:19.434" v="502" actId="20577"/>
          <ac:spMkLst>
            <pc:docMk/>
            <pc:sldMk cId="588278263" sldId="968"/>
            <ac:spMk id="3" creationId="{DA2DD8DA-E070-A037-A628-F8DC4A6182D2}"/>
          </ac:spMkLst>
        </pc:spChg>
      </pc:sldChg>
      <pc:sldChg chg="new del">
        <pc:chgData name="Gwendolyn Reyna" userId="0492242f-5314-4750-ad50-640a4fe02908" providerId="ADAL" clId="{8D383F50-0556-4D81-A4BB-FA6A665438DB}" dt="2023-11-07T18:31:06.542" v="669" actId="47"/>
        <pc:sldMkLst>
          <pc:docMk/>
          <pc:sldMk cId="76494274" sldId="969"/>
        </pc:sldMkLst>
      </pc:sldChg>
      <pc:sldChg chg="del">
        <pc:chgData name="Gwendolyn Reyna" userId="0492242f-5314-4750-ad50-640a4fe02908" providerId="ADAL" clId="{8D383F50-0556-4D81-A4BB-FA6A665438DB}" dt="2023-11-07T14:28:15.407" v="0" actId="47"/>
        <pc:sldMkLst>
          <pc:docMk/>
          <pc:sldMk cId="2740760061" sldId="969"/>
        </pc:sldMkLst>
      </pc:sldChg>
      <pc:sldChg chg="delSp modSp add mod ord">
        <pc:chgData name="Gwendolyn Reyna" userId="0492242f-5314-4750-ad50-640a4fe02908" providerId="ADAL" clId="{8D383F50-0556-4D81-A4BB-FA6A665438DB}" dt="2023-11-07T18:29:02.499" v="571"/>
        <pc:sldMkLst>
          <pc:docMk/>
          <pc:sldMk cId="4075195276" sldId="970"/>
        </pc:sldMkLst>
        <pc:spChg chg="mod">
          <ac:chgData name="Gwendolyn Reyna" userId="0492242f-5314-4750-ad50-640a4fe02908" providerId="ADAL" clId="{8D383F50-0556-4D81-A4BB-FA6A665438DB}" dt="2023-11-07T18:24:48.388" v="522" actId="20577"/>
          <ac:spMkLst>
            <pc:docMk/>
            <pc:sldMk cId="4075195276" sldId="970"/>
            <ac:spMk id="3" creationId="{DA2DD8DA-E070-A037-A628-F8DC4A6182D2}"/>
          </ac:spMkLst>
        </pc:spChg>
        <pc:spChg chg="mod">
          <ac:chgData name="Gwendolyn Reyna" userId="0492242f-5314-4750-ad50-640a4fe02908" providerId="ADAL" clId="{8D383F50-0556-4D81-A4BB-FA6A665438DB}" dt="2023-11-07T18:25:46.490" v="540" actId="1076"/>
          <ac:spMkLst>
            <pc:docMk/>
            <pc:sldMk cId="4075195276" sldId="970"/>
            <ac:spMk id="9" creationId="{C6FFD684-FC2C-722A-F8E0-9164FA7B7871}"/>
          </ac:spMkLst>
        </pc:spChg>
        <pc:spChg chg="mod">
          <ac:chgData name="Gwendolyn Reyna" userId="0492242f-5314-4750-ad50-640a4fe02908" providerId="ADAL" clId="{8D383F50-0556-4D81-A4BB-FA6A665438DB}" dt="2023-11-07T18:27:02.625" v="552" actId="1076"/>
          <ac:spMkLst>
            <pc:docMk/>
            <pc:sldMk cId="4075195276" sldId="970"/>
            <ac:spMk id="10" creationId="{F3268B18-BDAC-E86E-E2E3-F612C69A222F}"/>
          </ac:spMkLst>
        </pc:spChg>
        <pc:spChg chg="mod">
          <ac:chgData name="Gwendolyn Reyna" userId="0492242f-5314-4750-ad50-640a4fe02908" providerId="ADAL" clId="{8D383F50-0556-4D81-A4BB-FA6A665438DB}" dt="2023-11-07T18:25:41.450" v="539" actId="1076"/>
          <ac:spMkLst>
            <pc:docMk/>
            <pc:sldMk cId="4075195276" sldId="970"/>
            <ac:spMk id="12" creationId="{ADF4D476-2867-E2CE-67C7-B6DCC527DB2D}"/>
          </ac:spMkLst>
        </pc:spChg>
        <pc:spChg chg="mod">
          <ac:chgData name="Gwendolyn Reyna" userId="0492242f-5314-4750-ad50-640a4fe02908" providerId="ADAL" clId="{8D383F50-0556-4D81-A4BB-FA6A665438DB}" dt="2023-11-07T18:26:11.441" v="544" actId="1076"/>
          <ac:spMkLst>
            <pc:docMk/>
            <pc:sldMk cId="4075195276" sldId="970"/>
            <ac:spMk id="14" creationId="{F4225FFC-A2CB-8615-9586-E20E28F40E99}"/>
          </ac:spMkLst>
        </pc:spChg>
        <pc:spChg chg="mod">
          <ac:chgData name="Gwendolyn Reyna" userId="0492242f-5314-4750-ad50-640a4fe02908" providerId="ADAL" clId="{8D383F50-0556-4D81-A4BB-FA6A665438DB}" dt="2023-11-07T18:27:11.002" v="555" actId="1076"/>
          <ac:spMkLst>
            <pc:docMk/>
            <pc:sldMk cId="4075195276" sldId="970"/>
            <ac:spMk id="27" creationId="{3BA23EE7-469B-7839-8AFE-DB9119A3B0BC}"/>
          </ac:spMkLst>
        </pc:spChg>
        <pc:spChg chg="mod">
          <ac:chgData name="Gwendolyn Reyna" userId="0492242f-5314-4750-ad50-640a4fe02908" providerId="ADAL" clId="{8D383F50-0556-4D81-A4BB-FA6A665438DB}" dt="2023-11-07T18:27:06.633" v="553" actId="1076"/>
          <ac:spMkLst>
            <pc:docMk/>
            <pc:sldMk cId="4075195276" sldId="970"/>
            <ac:spMk id="28" creationId="{CC20F742-76DA-F887-F086-02B112E1914A}"/>
          </ac:spMkLst>
        </pc:spChg>
        <pc:spChg chg="del">
          <ac:chgData name="Gwendolyn Reyna" userId="0492242f-5314-4750-ad50-640a4fe02908" providerId="ADAL" clId="{8D383F50-0556-4D81-A4BB-FA6A665438DB}" dt="2023-11-07T18:25:04.643" v="527" actId="478"/>
          <ac:spMkLst>
            <pc:docMk/>
            <pc:sldMk cId="4075195276" sldId="970"/>
            <ac:spMk id="35" creationId="{A7826711-9B05-E540-4E48-63A4AFE410FA}"/>
          </ac:spMkLst>
        </pc:spChg>
        <pc:spChg chg="del">
          <ac:chgData name="Gwendolyn Reyna" userId="0492242f-5314-4750-ad50-640a4fe02908" providerId="ADAL" clId="{8D383F50-0556-4D81-A4BB-FA6A665438DB}" dt="2023-11-07T18:25:07.222" v="528" actId="478"/>
          <ac:spMkLst>
            <pc:docMk/>
            <pc:sldMk cId="4075195276" sldId="970"/>
            <ac:spMk id="36" creationId="{922A8776-0BE0-C592-B37D-80EAFF53DACF}"/>
          </ac:spMkLst>
        </pc:spChg>
        <pc:spChg chg="del mod">
          <ac:chgData name="Gwendolyn Reyna" userId="0492242f-5314-4750-ad50-640a4fe02908" providerId="ADAL" clId="{8D383F50-0556-4D81-A4BB-FA6A665438DB}" dt="2023-11-07T18:25:00.461" v="525" actId="478"/>
          <ac:spMkLst>
            <pc:docMk/>
            <pc:sldMk cId="4075195276" sldId="970"/>
            <ac:spMk id="37" creationId="{C7B9BA89-1DBA-0FED-DF12-F32109ABAD94}"/>
          </ac:spMkLst>
        </pc:spChg>
        <pc:spChg chg="del">
          <ac:chgData name="Gwendolyn Reyna" userId="0492242f-5314-4750-ad50-640a4fe02908" providerId="ADAL" clId="{8D383F50-0556-4D81-A4BB-FA6A665438DB}" dt="2023-11-07T18:25:09.019" v="529" actId="478"/>
          <ac:spMkLst>
            <pc:docMk/>
            <pc:sldMk cId="4075195276" sldId="970"/>
            <ac:spMk id="38" creationId="{7E6C8ADF-258B-9F55-521D-EE17B99D7042}"/>
          </ac:spMkLst>
        </pc:spChg>
        <pc:spChg chg="del">
          <ac:chgData name="Gwendolyn Reyna" userId="0492242f-5314-4750-ad50-640a4fe02908" providerId="ADAL" clId="{8D383F50-0556-4D81-A4BB-FA6A665438DB}" dt="2023-11-07T18:25:15.181" v="532" actId="478"/>
          <ac:spMkLst>
            <pc:docMk/>
            <pc:sldMk cId="4075195276" sldId="970"/>
            <ac:spMk id="39" creationId="{093E41C0-47B0-14D9-F952-30C5EE41DE0F}"/>
          </ac:spMkLst>
        </pc:spChg>
        <pc:spChg chg="del mod">
          <ac:chgData name="Gwendolyn Reyna" userId="0492242f-5314-4750-ad50-640a4fe02908" providerId="ADAL" clId="{8D383F50-0556-4D81-A4BB-FA6A665438DB}" dt="2023-11-07T18:25:13.653" v="531" actId="478"/>
          <ac:spMkLst>
            <pc:docMk/>
            <pc:sldMk cId="4075195276" sldId="970"/>
            <ac:spMk id="40" creationId="{E8DB1C5C-5293-B6BB-A1A6-CF74C2A6194B}"/>
          </ac:spMkLst>
        </pc:spChg>
        <pc:spChg chg="del">
          <ac:chgData name="Gwendolyn Reyna" userId="0492242f-5314-4750-ad50-640a4fe02908" providerId="ADAL" clId="{8D383F50-0556-4D81-A4BB-FA6A665438DB}" dt="2023-11-07T18:25:22.365" v="535" actId="478"/>
          <ac:spMkLst>
            <pc:docMk/>
            <pc:sldMk cId="4075195276" sldId="970"/>
            <ac:spMk id="46" creationId="{73618366-1C4A-10C5-B324-66C5883413CF}"/>
          </ac:spMkLst>
        </pc:spChg>
        <pc:spChg chg="del mod">
          <ac:chgData name="Gwendolyn Reyna" userId="0492242f-5314-4750-ad50-640a4fe02908" providerId="ADAL" clId="{8D383F50-0556-4D81-A4BB-FA6A665438DB}" dt="2023-11-07T18:25:19.909" v="534" actId="478"/>
          <ac:spMkLst>
            <pc:docMk/>
            <pc:sldMk cId="4075195276" sldId="970"/>
            <ac:spMk id="47" creationId="{7B2690A7-794F-FE61-FBF9-00DF5E336116}"/>
          </ac:spMkLst>
        </pc:spChg>
        <pc:spChg chg="del">
          <ac:chgData name="Gwendolyn Reyna" userId="0492242f-5314-4750-ad50-640a4fe02908" providerId="ADAL" clId="{8D383F50-0556-4D81-A4BB-FA6A665438DB}" dt="2023-11-07T18:25:27.670" v="537" actId="478"/>
          <ac:spMkLst>
            <pc:docMk/>
            <pc:sldMk cId="4075195276" sldId="970"/>
            <ac:spMk id="48" creationId="{E95BD715-2F3C-31CF-0EA1-29FD98EA55CA}"/>
          </ac:spMkLst>
        </pc:spChg>
        <pc:spChg chg="del">
          <ac:chgData name="Gwendolyn Reyna" userId="0492242f-5314-4750-ad50-640a4fe02908" providerId="ADAL" clId="{8D383F50-0556-4D81-A4BB-FA6A665438DB}" dt="2023-11-07T18:25:25.231" v="536" actId="478"/>
          <ac:spMkLst>
            <pc:docMk/>
            <pc:sldMk cId="4075195276" sldId="970"/>
            <ac:spMk id="49" creationId="{6EC79559-7BF3-3269-1511-44A3FD95DE0A}"/>
          </ac:spMkLst>
        </pc:spChg>
        <pc:spChg chg="mod">
          <ac:chgData name="Gwendolyn Reyna" userId="0492242f-5314-4750-ad50-640a4fe02908" providerId="ADAL" clId="{8D383F50-0556-4D81-A4BB-FA6A665438DB}" dt="2023-11-07T18:26:00.642" v="542" actId="1076"/>
          <ac:spMkLst>
            <pc:docMk/>
            <pc:sldMk cId="4075195276" sldId="970"/>
            <ac:spMk id="50" creationId="{C482797F-EB92-0F41-9996-7F33860CA260}"/>
          </ac:spMkLst>
        </pc:spChg>
        <pc:spChg chg="del">
          <ac:chgData name="Gwendolyn Reyna" userId="0492242f-5314-4750-ad50-640a4fe02908" providerId="ADAL" clId="{8D383F50-0556-4D81-A4BB-FA6A665438DB}" dt="2023-11-07T18:24:58.246" v="524" actId="478"/>
          <ac:spMkLst>
            <pc:docMk/>
            <pc:sldMk cId="4075195276" sldId="970"/>
            <ac:spMk id="54" creationId="{7C1D77D7-8DD0-CD51-05DF-9485F8D612D7}"/>
          </ac:spMkLst>
        </pc:spChg>
        <pc:picChg chg="del">
          <ac:chgData name="Gwendolyn Reyna" userId="0492242f-5314-4750-ad50-640a4fe02908" providerId="ADAL" clId="{8D383F50-0556-4D81-A4BB-FA6A665438DB}" dt="2023-11-07T18:25:02.629" v="526" actId="478"/>
          <ac:picMkLst>
            <pc:docMk/>
            <pc:sldMk cId="4075195276" sldId="970"/>
            <ac:picMk id="52" creationId="{ED628609-0B3F-5596-35B6-99365B5EA054}"/>
          </ac:picMkLst>
        </pc:picChg>
        <pc:picChg chg="mod">
          <ac:chgData name="Gwendolyn Reyna" userId="0492242f-5314-4750-ad50-640a4fe02908" providerId="ADAL" clId="{8D383F50-0556-4D81-A4BB-FA6A665438DB}" dt="2023-11-07T18:26:04.537" v="543" actId="1076"/>
          <ac:picMkLst>
            <pc:docMk/>
            <pc:sldMk cId="4075195276" sldId="970"/>
            <ac:picMk id="53" creationId="{713B55AA-10E8-60D5-DC91-B908619D24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EBB9C-DEB3-49B7-9B09-55310BB5014B}"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12667-18DB-426F-8912-C6F2F8FC74D4}" type="slidenum">
              <a:rPr lang="en-US" smtClean="0"/>
              <a:t>‹#›</a:t>
            </a:fld>
            <a:endParaRPr lang="en-US"/>
          </a:p>
        </p:txBody>
      </p:sp>
    </p:spTree>
    <p:extLst>
      <p:ext uri="{BB962C8B-B14F-4D97-AF65-F5344CB8AC3E}">
        <p14:creationId xmlns:p14="http://schemas.microsoft.com/office/powerpoint/2010/main" val="230767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10</a:t>
            </a:fld>
            <a:endParaRPr lang="en-US"/>
          </a:p>
        </p:txBody>
      </p:sp>
    </p:spTree>
    <p:extLst>
      <p:ext uri="{BB962C8B-B14F-4D97-AF65-F5344CB8AC3E}">
        <p14:creationId xmlns:p14="http://schemas.microsoft.com/office/powerpoint/2010/main" val="405890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11</a:t>
            </a:fld>
            <a:endParaRPr lang="en-US"/>
          </a:p>
        </p:txBody>
      </p:sp>
    </p:spTree>
    <p:extLst>
      <p:ext uri="{BB962C8B-B14F-4D97-AF65-F5344CB8AC3E}">
        <p14:creationId xmlns:p14="http://schemas.microsoft.com/office/powerpoint/2010/main" val="388276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12</a:t>
            </a:fld>
            <a:endParaRPr lang="en-US"/>
          </a:p>
        </p:txBody>
      </p:sp>
    </p:spTree>
    <p:extLst>
      <p:ext uri="{BB962C8B-B14F-4D97-AF65-F5344CB8AC3E}">
        <p14:creationId xmlns:p14="http://schemas.microsoft.com/office/powerpoint/2010/main" val="291641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345447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14</a:t>
            </a:fld>
            <a:endParaRPr lang="en-US"/>
          </a:p>
        </p:txBody>
      </p:sp>
    </p:spTree>
    <p:extLst>
      <p:ext uri="{BB962C8B-B14F-4D97-AF65-F5344CB8AC3E}">
        <p14:creationId xmlns:p14="http://schemas.microsoft.com/office/powerpoint/2010/main" val="136713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15</a:t>
            </a:fld>
            <a:endParaRPr lang="en-US"/>
          </a:p>
        </p:txBody>
      </p:sp>
    </p:spTree>
    <p:extLst>
      <p:ext uri="{BB962C8B-B14F-4D97-AF65-F5344CB8AC3E}">
        <p14:creationId xmlns:p14="http://schemas.microsoft.com/office/powerpoint/2010/main" val="177785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a:p>
        </p:txBody>
      </p:sp>
    </p:spTree>
    <p:extLst>
      <p:ext uri="{BB962C8B-B14F-4D97-AF65-F5344CB8AC3E}">
        <p14:creationId xmlns:p14="http://schemas.microsoft.com/office/powerpoint/2010/main" val="264240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17</a:t>
            </a:fld>
            <a:endParaRPr lang="en-US"/>
          </a:p>
        </p:txBody>
      </p:sp>
    </p:spTree>
    <p:extLst>
      <p:ext uri="{BB962C8B-B14F-4D97-AF65-F5344CB8AC3E}">
        <p14:creationId xmlns:p14="http://schemas.microsoft.com/office/powerpoint/2010/main" val="3425152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18</a:t>
            </a:fld>
            <a:endParaRPr lang="en-US"/>
          </a:p>
        </p:txBody>
      </p:sp>
    </p:spTree>
    <p:extLst>
      <p:ext uri="{BB962C8B-B14F-4D97-AF65-F5344CB8AC3E}">
        <p14:creationId xmlns:p14="http://schemas.microsoft.com/office/powerpoint/2010/main" val="386574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19</a:t>
            </a:fld>
            <a:endParaRPr lang="en-US"/>
          </a:p>
        </p:txBody>
      </p:sp>
    </p:spTree>
    <p:extLst>
      <p:ext uri="{BB962C8B-B14F-4D97-AF65-F5344CB8AC3E}">
        <p14:creationId xmlns:p14="http://schemas.microsoft.com/office/powerpoint/2010/main" val="294516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30947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a:t>
            </a:fld>
            <a:endParaRPr lang="en-US"/>
          </a:p>
        </p:txBody>
      </p:sp>
    </p:spTree>
    <p:extLst>
      <p:ext uri="{BB962C8B-B14F-4D97-AF65-F5344CB8AC3E}">
        <p14:creationId xmlns:p14="http://schemas.microsoft.com/office/powerpoint/2010/main" val="270320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a:t>
            </a:fld>
            <a:endParaRPr lang="en-US"/>
          </a:p>
        </p:txBody>
      </p:sp>
    </p:spTree>
    <p:extLst>
      <p:ext uri="{BB962C8B-B14F-4D97-AF65-F5344CB8AC3E}">
        <p14:creationId xmlns:p14="http://schemas.microsoft.com/office/powerpoint/2010/main" val="135187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5</a:t>
            </a:fld>
            <a:endParaRPr lang="en-US"/>
          </a:p>
        </p:txBody>
      </p:sp>
    </p:spTree>
    <p:extLst>
      <p:ext uri="{BB962C8B-B14F-4D97-AF65-F5344CB8AC3E}">
        <p14:creationId xmlns:p14="http://schemas.microsoft.com/office/powerpoint/2010/main" val="842160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6</a:t>
            </a:fld>
            <a:endParaRPr lang="en-US"/>
          </a:p>
        </p:txBody>
      </p:sp>
    </p:spTree>
    <p:extLst>
      <p:ext uri="{BB962C8B-B14F-4D97-AF65-F5344CB8AC3E}">
        <p14:creationId xmlns:p14="http://schemas.microsoft.com/office/powerpoint/2010/main" val="252293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7</a:t>
            </a:fld>
            <a:endParaRPr lang="en-US"/>
          </a:p>
        </p:txBody>
      </p:sp>
    </p:spTree>
    <p:extLst>
      <p:ext uri="{BB962C8B-B14F-4D97-AF65-F5344CB8AC3E}">
        <p14:creationId xmlns:p14="http://schemas.microsoft.com/office/powerpoint/2010/main" val="118997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171295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a:p>
        </p:txBody>
      </p:sp>
    </p:spTree>
    <p:extLst>
      <p:ext uri="{BB962C8B-B14F-4D97-AF65-F5344CB8AC3E}">
        <p14:creationId xmlns:p14="http://schemas.microsoft.com/office/powerpoint/2010/main" val="259822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142"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894888"/>
            <a:ext cx="10515600" cy="271939"/>
          </a:xfrm>
        </p:spPr>
        <p:txBody>
          <a:bodyPr lIns="0">
            <a:noAutofit/>
          </a:bodyPr>
          <a:lstStyle>
            <a:lvl1pPr algn="ctr">
              <a:buNone/>
              <a:defRPr sz="11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878566" y="6267943"/>
            <a:ext cx="6434868" cy="3693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Khan, S.S. et al., Novel Prediction Equations for Absolute Risk Assessment of Total Cardiovascular Disease Incorporating  </a:t>
            </a:r>
            <a:br>
              <a:rPr lang="en-US" sz="900" kern="0" dirty="0">
                <a:solidFill>
                  <a:schemeClr val="tx1">
                    <a:lumMod val="50000"/>
                    <a:lumOff val="50000"/>
                  </a:schemeClr>
                </a:solidFill>
                <a:latin typeface="Lub Dub Condensed" panose="020B0506030403020204" pitchFamily="34" charset="0"/>
                <a:cs typeface="Arial"/>
              </a:rPr>
            </a:br>
            <a:r>
              <a:rPr lang="en-US" sz="900" kern="0" dirty="0">
                <a:solidFill>
                  <a:schemeClr val="tx1">
                    <a:lumMod val="50000"/>
                    <a:lumOff val="50000"/>
                  </a:schemeClr>
                </a:solidFill>
                <a:latin typeface="Lub Dub Condensed" panose="020B0506030403020204" pitchFamily="34" charset="0"/>
                <a:cs typeface="Arial"/>
              </a:rPr>
              <a:t>Cardiovascular-Kidney-Metabolic Health: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7" r:id="rId1"/>
    <p:sldLayoutId id="2147483675" r:id="rId2"/>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098963" y="3575075"/>
            <a:ext cx="9144000" cy="1135471"/>
          </a:xfrm>
        </p:spPr>
        <p:txBody>
          <a:bodyPr/>
          <a:lstStyle/>
          <a:p>
            <a:r>
              <a:rPr lang="en-US" sz="4800" dirty="0">
                <a:latin typeface="Lub Dub Medium" panose="020B0603030403020204" pitchFamily="34" charset="0"/>
              </a:rPr>
              <a:t>Novel Prediction Equations for Absolute Risk Assessment of Total Cardiovascular Disease Incorporating Cardiovascular-Kidney-Metabolic Health:</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079532" y="4574238"/>
            <a:ext cx="6887299" cy="1251527"/>
          </a:xfrm>
        </p:spPr>
        <p:txBody>
          <a:bodyPr>
            <a:normAutofit/>
          </a:bodyPr>
          <a:lstStyle/>
          <a:p>
            <a:pPr>
              <a:lnSpc>
                <a:spcPct val="110000"/>
              </a:lnSpc>
              <a:spcBef>
                <a:spcPts val="0"/>
              </a:spcBef>
            </a:pPr>
            <a:endParaRPr lang="en-US" sz="2800" dirty="0"/>
          </a:p>
          <a:p>
            <a:pPr>
              <a:lnSpc>
                <a:spcPct val="110000"/>
              </a:lnSpc>
              <a:spcBef>
                <a:spcPts val="0"/>
              </a:spcBef>
            </a:pPr>
            <a:r>
              <a:rPr lang="en-US" sz="2800" dirty="0"/>
              <a:t>A Scientific Statement From the AHA</a:t>
            </a:r>
            <a:endParaRPr lang="en-US" sz="3200" dirty="0">
              <a:latin typeface="Lub Dub Bold" panose="020B0803030403020204" pitchFamily="34" charset="0"/>
            </a:endParaRP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9735105" cy="922137"/>
          </a:xfrm>
        </p:spPr>
        <p:txBody>
          <a:bodyPr/>
          <a:lstStyle/>
          <a:p>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Conceptual Framework: Integrating PREVENT </a:t>
            </a:r>
            <a:r>
              <a:rPr lang="en-US" sz="2400" dirty="0">
                <a:solidFill>
                  <a:prstClr val="black"/>
                </a:solidFill>
              </a:rPr>
              <a:t>into</a:t>
            </a: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CKM Staging</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10</a:t>
            </a:fld>
            <a:endParaRPr lang="en-US" dirty="0"/>
          </a:p>
        </p:txBody>
      </p:sp>
      <p:pic>
        <p:nvPicPr>
          <p:cNvPr id="15" name="Content Placeholder 5">
            <a:extLst>
              <a:ext uri="{FF2B5EF4-FFF2-40B4-BE49-F238E27FC236}">
                <a16:creationId xmlns:a16="http://schemas.microsoft.com/office/drawing/2014/main" id="{0AB56166-0BE5-AE11-2DFF-7C7271F3BED2}"/>
              </a:ex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840736" y="1402956"/>
            <a:ext cx="3219536" cy="4332019"/>
          </a:xfrm>
        </p:spPr>
      </p:pic>
      <p:sp>
        <p:nvSpPr>
          <p:cNvPr id="19" name="Arrow: Pentagon 18">
            <a:extLst>
              <a:ext uri="{FF2B5EF4-FFF2-40B4-BE49-F238E27FC236}">
                <a16:creationId xmlns:a16="http://schemas.microsoft.com/office/drawing/2014/main" id="{D8A34546-4FC3-A779-1272-79A466B5F55F}"/>
              </a:ext>
              <a:ext uri="{C183D7F6-B498-43B3-948B-1728B52AA6E4}">
                <adec:decorative xmlns:adec="http://schemas.microsoft.com/office/drawing/2017/decorative" val="1"/>
              </a:ext>
            </a:extLst>
          </p:cNvPr>
          <p:cNvSpPr/>
          <p:nvPr/>
        </p:nvSpPr>
        <p:spPr>
          <a:xfrm>
            <a:off x="2003194" y="1609077"/>
            <a:ext cx="2888402" cy="787895"/>
          </a:xfrm>
          <a:prstGeom prst="homePlate">
            <a:avLst/>
          </a:prstGeom>
          <a:solidFill>
            <a:srgbClr val="65B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0" name="Rectangle 19">
            <a:extLst>
              <a:ext uri="{FF2B5EF4-FFF2-40B4-BE49-F238E27FC236}">
                <a16:creationId xmlns:a16="http://schemas.microsoft.com/office/drawing/2014/main" id="{7A7AE839-657A-898D-B2F8-38F5249EE6E7}"/>
              </a:ext>
              <a:ext uri="{C183D7F6-B498-43B3-948B-1728B52AA6E4}">
                <adec:decorative xmlns:adec="http://schemas.microsoft.com/office/drawing/2017/decorative" val="1"/>
              </a:ext>
            </a:extLst>
          </p:cNvPr>
          <p:cNvSpPr/>
          <p:nvPr/>
        </p:nvSpPr>
        <p:spPr>
          <a:xfrm>
            <a:off x="1953087" y="2507541"/>
            <a:ext cx="3018407" cy="3049879"/>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1" name="TextBox 20">
            <a:extLst>
              <a:ext uri="{FF2B5EF4-FFF2-40B4-BE49-F238E27FC236}">
                <a16:creationId xmlns:a16="http://schemas.microsoft.com/office/drawing/2014/main" id="{0BEAD08E-3097-B1AD-A522-CEAD6334FD74}"/>
              </a:ext>
            </a:extLst>
          </p:cNvPr>
          <p:cNvSpPr txBox="1"/>
          <p:nvPr/>
        </p:nvSpPr>
        <p:spPr>
          <a:xfrm>
            <a:off x="1984159" y="1670062"/>
            <a:ext cx="2349406" cy="690638"/>
          </a:xfrm>
          <a:prstGeom prst="rect">
            <a:avLst/>
          </a:prstGeom>
          <a:noFill/>
        </p:spPr>
        <p:txBody>
          <a:bodyPr wrap="square">
            <a:spAutoFit/>
          </a:bodyPr>
          <a:lstStyle/>
          <a:p>
            <a:pPr algn="ctr">
              <a:lnSpc>
                <a:spcPct val="80000"/>
              </a:lnSpc>
            </a:pPr>
            <a:r>
              <a:rPr lang="en-US" sz="2400" b="1" dirty="0">
                <a:solidFill>
                  <a:schemeClr val="bg1"/>
                </a:solidFill>
              </a:rPr>
              <a:t>Assess</a:t>
            </a:r>
          </a:p>
          <a:p>
            <a:pPr algn="ctr">
              <a:lnSpc>
                <a:spcPct val="80000"/>
              </a:lnSpc>
            </a:pPr>
            <a:r>
              <a:rPr lang="en-US" sz="2400" b="1" dirty="0">
                <a:solidFill>
                  <a:schemeClr val="bg1"/>
                </a:solidFill>
              </a:rPr>
              <a:t>CKM Risk</a:t>
            </a:r>
          </a:p>
        </p:txBody>
      </p:sp>
      <p:sp>
        <p:nvSpPr>
          <p:cNvPr id="22" name="TextBox 21">
            <a:extLst>
              <a:ext uri="{FF2B5EF4-FFF2-40B4-BE49-F238E27FC236}">
                <a16:creationId xmlns:a16="http://schemas.microsoft.com/office/drawing/2014/main" id="{E9B01D6E-CF23-9D41-6F36-9AF19A93FADC}"/>
              </a:ext>
            </a:extLst>
          </p:cNvPr>
          <p:cNvSpPr txBox="1"/>
          <p:nvPr/>
        </p:nvSpPr>
        <p:spPr>
          <a:xfrm>
            <a:off x="1899822" y="2523163"/>
            <a:ext cx="3133817" cy="3010055"/>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Among adults aged 30-79 years</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Calculate: 10- and 30-year absolute risk of CVD, ASCVD, and HF with PREVENT</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Personalize: in the setting of a clinician-patient discussion, consider risk decision-making</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Reclassify: in those at intermediate risk or when there is uncertainty, consider sequential testing with biomarkers or imaging</a:t>
            </a:r>
          </a:p>
        </p:txBody>
      </p:sp>
      <p:pic>
        <p:nvPicPr>
          <p:cNvPr id="9" name="Picture 8">
            <a:extLst>
              <a:ext uri="{FF2B5EF4-FFF2-40B4-BE49-F238E27FC236}">
                <a16:creationId xmlns:a16="http://schemas.microsoft.com/office/drawing/2014/main" id="{172A4B5D-5686-FC1E-80BD-32F74183BA27}"/>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04874" y="1840554"/>
            <a:ext cx="4835951" cy="3429029"/>
          </a:xfrm>
          <a:prstGeom prst="rect">
            <a:avLst/>
          </a:prstGeom>
          <a:effectLst>
            <a:outerShdw blurRad="50800" dist="38100" dir="8100000" algn="tr" rotWithShape="0">
              <a:prstClr val="black">
                <a:alpha val="40000"/>
              </a:prstClr>
            </a:outerShdw>
          </a:effectLst>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 </a:t>
            </a:r>
            <a:r>
              <a:rPr lang="en-US" dirty="0"/>
              <a:t>ASCVD indicates atherosclerotic cardiovascular disease; CVD, cardiovascular disease; HF, heart failure; and PREVENT, Predicting Risk of CVD Events. </a:t>
            </a:r>
            <a:r>
              <a:rPr lang="en-US" b="1" dirty="0"/>
              <a:t> </a:t>
            </a:r>
            <a:endParaRPr lang="en-US" dirty="0"/>
          </a:p>
        </p:txBody>
      </p:sp>
    </p:spTree>
    <p:extLst>
      <p:ext uri="{BB962C8B-B14F-4D97-AF65-F5344CB8AC3E}">
        <p14:creationId xmlns:p14="http://schemas.microsoft.com/office/powerpoint/2010/main" val="65935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9735105" cy="922137"/>
          </a:xfrm>
        </p:spPr>
        <p:txBody>
          <a:bodyPr/>
          <a:lstStyle/>
          <a:p>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Conceptual Framework: Integrating PREVENT </a:t>
            </a:r>
            <a:r>
              <a:rPr lang="en-US" sz="2400" dirty="0">
                <a:solidFill>
                  <a:prstClr val="black"/>
                </a:solidFill>
              </a:rPr>
              <a:t>into</a:t>
            </a: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CKM Staging</a:t>
            </a:r>
            <a:endParaRPr lang="en-US" sz="2400" dirty="0"/>
          </a:p>
        </p:txBody>
      </p:sp>
      <p:pic>
        <p:nvPicPr>
          <p:cNvPr id="15" name="Content Placeholder 5">
            <a:extLst>
              <a:ext uri="{FF2B5EF4-FFF2-40B4-BE49-F238E27FC236}">
                <a16:creationId xmlns:a16="http://schemas.microsoft.com/office/drawing/2014/main" id="{0AB56166-0BE5-AE11-2DFF-7C7271F3BED2}"/>
              </a:ex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840736" y="1402956"/>
            <a:ext cx="3410274" cy="4332019"/>
          </a:xfrm>
        </p:spPr>
      </p:pic>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11</a:t>
            </a:fld>
            <a:endParaRPr lang="en-US" dirty="0"/>
          </a:p>
        </p:txBody>
      </p:sp>
      <p:sp>
        <p:nvSpPr>
          <p:cNvPr id="19" name="Arrow: Pentagon 18">
            <a:extLst>
              <a:ext uri="{FF2B5EF4-FFF2-40B4-BE49-F238E27FC236}">
                <a16:creationId xmlns:a16="http://schemas.microsoft.com/office/drawing/2014/main" id="{D8A34546-4FC3-A779-1272-79A466B5F55F}"/>
              </a:ext>
              <a:ext uri="{C183D7F6-B498-43B3-948B-1728B52AA6E4}">
                <adec:decorative xmlns:adec="http://schemas.microsoft.com/office/drawing/2017/decorative" val="1"/>
              </a:ext>
            </a:extLst>
          </p:cNvPr>
          <p:cNvSpPr/>
          <p:nvPr/>
        </p:nvSpPr>
        <p:spPr>
          <a:xfrm>
            <a:off x="2003193" y="1609077"/>
            <a:ext cx="3066747" cy="787895"/>
          </a:xfrm>
          <a:prstGeom prst="homePlate">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0" name="Rectangle 19">
            <a:extLst>
              <a:ext uri="{FF2B5EF4-FFF2-40B4-BE49-F238E27FC236}">
                <a16:creationId xmlns:a16="http://schemas.microsoft.com/office/drawing/2014/main" id="{7A7AE839-657A-898D-B2F8-38F5249EE6E7}"/>
              </a:ext>
              <a:ext uri="{C183D7F6-B498-43B3-948B-1728B52AA6E4}">
                <adec:decorative xmlns:adec="http://schemas.microsoft.com/office/drawing/2017/decorative" val="1"/>
              </a:ext>
            </a:extLst>
          </p:cNvPr>
          <p:cNvSpPr/>
          <p:nvPr/>
        </p:nvSpPr>
        <p:spPr>
          <a:xfrm>
            <a:off x="1953087" y="2507541"/>
            <a:ext cx="3151573" cy="3049879"/>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1" name="TextBox 20">
            <a:extLst>
              <a:ext uri="{FF2B5EF4-FFF2-40B4-BE49-F238E27FC236}">
                <a16:creationId xmlns:a16="http://schemas.microsoft.com/office/drawing/2014/main" id="{0BEAD08E-3097-B1AD-A522-CEAD6334FD74}"/>
              </a:ext>
            </a:extLst>
          </p:cNvPr>
          <p:cNvSpPr txBox="1"/>
          <p:nvPr/>
        </p:nvSpPr>
        <p:spPr>
          <a:xfrm>
            <a:off x="1984159" y="1670062"/>
            <a:ext cx="2349406" cy="690638"/>
          </a:xfrm>
          <a:prstGeom prst="rect">
            <a:avLst/>
          </a:prstGeom>
          <a:noFill/>
        </p:spPr>
        <p:txBody>
          <a:bodyPr wrap="square">
            <a:spAutoFit/>
          </a:bodyPr>
          <a:lstStyle/>
          <a:p>
            <a:pPr algn="ctr">
              <a:lnSpc>
                <a:spcPct val="80000"/>
              </a:lnSpc>
            </a:pPr>
            <a:r>
              <a:rPr lang="en-US" sz="2400" b="1" dirty="0">
                <a:solidFill>
                  <a:schemeClr val="bg1"/>
                </a:solidFill>
              </a:rPr>
              <a:t>Determine</a:t>
            </a:r>
          </a:p>
          <a:p>
            <a:pPr algn="ctr">
              <a:lnSpc>
                <a:spcPct val="80000"/>
              </a:lnSpc>
            </a:pPr>
            <a:r>
              <a:rPr lang="en-US" sz="2400" b="1" dirty="0">
                <a:solidFill>
                  <a:schemeClr val="bg1"/>
                </a:solidFill>
              </a:rPr>
              <a:t>CKM Risk</a:t>
            </a:r>
          </a:p>
        </p:txBody>
      </p:sp>
      <p:sp>
        <p:nvSpPr>
          <p:cNvPr id="22" name="TextBox 21">
            <a:extLst>
              <a:ext uri="{FF2B5EF4-FFF2-40B4-BE49-F238E27FC236}">
                <a16:creationId xmlns:a16="http://schemas.microsoft.com/office/drawing/2014/main" id="{E9B01D6E-CF23-9D41-6F36-9AF19A93FADC}"/>
              </a:ext>
            </a:extLst>
          </p:cNvPr>
          <p:cNvSpPr txBox="1"/>
          <p:nvPr/>
        </p:nvSpPr>
        <p:spPr>
          <a:xfrm>
            <a:off x="1899822" y="2523163"/>
            <a:ext cx="3178205" cy="2394502"/>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CKM Stage 0: no CKM risk factors</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CKM Stage 1: excess and /or dysfunctional adiposity</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CKM Stage 2: metabolic risk factors or CKD</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CKM Stage 3: subclinical CVD, very high-risk CKD, or high predicted CVD risk by PREVENT</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CKM Stage 4: Clinical CVD</a:t>
            </a:r>
          </a:p>
        </p:txBody>
      </p:sp>
      <p:pic>
        <p:nvPicPr>
          <p:cNvPr id="13" name="Picture 12">
            <a:extLst>
              <a:ext uri="{FF2B5EF4-FFF2-40B4-BE49-F238E27FC236}">
                <a16:creationId xmlns:a16="http://schemas.microsoft.com/office/drawing/2014/main" id="{296D05F9-8BF9-A677-42F4-991B9C6BA26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004874" y="1840554"/>
            <a:ext cx="4835951" cy="3429029"/>
          </a:xfrm>
          <a:prstGeom prst="rect">
            <a:avLst/>
          </a:prstGeom>
          <a:effectLst>
            <a:outerShdw blurRad="50800" dist="38100" dir="8100000" algn="tr" rotWithShape="0">
              <a:prstClr val="black">
                <a:alpha val="40000"/>
              </a:prstClr>
            </a:outerShdw>
          </a:effectLst>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 </a:t>
            </a:r>
            <a:r>
              <a:rPr lang="en-US" dirty="0"/>
              <a:t>CKM indicates cardiovascular-kidney-metabolic; CKD, chronic kidney disease; CVD, cardiovascular disease; and PREVENT, Predicting Risk of CVD Events. </a:t>
            </a:r>
          </a:p>
        </p:txBody>
      </p:sp>
    </p:spTree>
    <p:extLst>
      <p:ext uri="{BB962C8B-B14F-4D97-AF65-F5344CB8AC3E}">
        <p14:creationId xmlns:p14="http://schemas.microsoft.com/office/powerpoint/2010/main" val="52304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4"/>
            <a:ext cx="7872166" cy="922137"/>
          </a:xfrm>
        </p:spPr>
        <p:txBody>
          <a:bodyPr/>
          <a:lstStyle/>
          <a:p>
            <a:r>
              <a:rPr lang="en-US" sz="2400" noProof="0" dirty="0"/>
              <a:t>Spectrum of Absolute Cardiovascular Disease Risk Across the Cardiovascular-Kidney-Metabolic Stages</a:t>
            </a:r>
            <a:br>
              <a:rPr lang="en-US" sz="2400" noProof="0" dirty="0"/>
            </a:br>
            <a:r>
              <a:rPr lang="en-US" sz="2400" noProof="0" dirty="0"/>
              <a:t>​</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12</a:t>
            </a:fld>
            <a:endParaRPr lang="en-US" dirty="0"/>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402217"/>
          </a:xfrm>
        </p:spPr>
        <p:txBody>
          <a:bodyPr/>
          <a:lstStyle/>
          <a:p>
            <a:r>
              <a:rPr lang="en-US" b="1" dirty="0"/>
              <a:t>Abbreviations: </a:t>
            </a:r>
            <a:r>
              <a:rPr lang="en-US" dirty="0"/>
              <a:t>CKM indicates cardiovascular-kidney-metabolic; and CVD, cardiovascular disease</a:t>
            </a:r>
          </a:p>
        </p:txBody>
      </p:sp>
      <p:pic>
        <p:nvPicPr>
          <p:cNvPr id="12" name="Content Placeholder 9" descr="A diagram of stage and stage">
            <a:extLst>
              <a:ext uri="{FF2B5EF4-FFF2-40B4-BE49-F238E27FC236}">
                <a16:creationId xmlns:a16="http://schemas.microsoft.com/office/drawing/2014/main" id="{BE4BB4F5-ACD0-2671-0A23-42FCB731B058}"/>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384955" y="2333352"/>
            <a:ext cx="9041537" cy="2254012"/>
          </a:xfrm>
        </p:spPr>
      </p:pic>
    </p:spTree>
    <p:extLst>
      <p:ext uri="{BB962C8B-B14F-4D97-AF65-F5344CB8AC3E}">
        <p14:creationId xmlns:p14="http://schemas.microsoft.com/office/powerpoint/2010/main" val="304727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9735105" cy="922137"/>
          </a:xfrm>
        </p:spPr>
        <p:txBody>
          <a:bodyPr/>
          <a:lstStyle/>
          <a:p>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Conceptual Framework: Integrating PREVENT </a:t>
            </a:r>
            <a:r>
              <a:rPr lang="en-US" sz="2400" dirty="0">
                <a:solidFill>
                  <a:prstClr val="black"/>
                </a:solidFill>
              </a:rPr>
              <a:t>into</a:t>
            </a: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CKM Staging</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13</a:t>
            </a:fld>
            <a:endParaRPr lang="en-US" dirty="0"/>
          </a:p>
        </p:txBody>
      </p:sp>
      <p:pic>
        <p:nvPicPr>
          <p:cNvPr id="15" name="Content Placeholder 5">
            <a:extLst>
              <a:ext uri="{FF2B5EF4-FFF2-40B4-BE49-F238E27FC236}">
                <a16:creationId xmlns:a16="http://schemas.microsoft.com/office/drawing/2014/main" id="{0AB56166-0BE5-AE11-2DFF-7C7271F3BED2}"/>
              </a:ex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840736" y="1402956"/>
            <a:ext cx="3410274" cy="4332019"/>
          </a:xfrm>
        </p:spPr>
      </p:pic>
      <p:sp>
        <p:nvSpPr>
          <p:cNvPr id="19" name="Arrow: Pentagon 18">
            <a:extLst>
              <a:ext uri="{FF2B5EF4-FFF2-40B4-BE49-F238E27FC236}">
                <a16:creationId xmlns:a16="http://schemas.microsoft.com/office/drawing/2014/main" id="{D8A34546-4FC3-A779-1272-79A466B5F55F}"/>
              </a:ext>
              <a:ext uri="{C183D7F6-B498-43B3-948B-1728B52AA6E4}">
                <adec:decorative xmlns:adec="http://schemas.microsoft.com/office/drawing/2017/decorative" val="1"/>
              </a:ext>
            </a:extLst>
          </p:cNvPr>
          <p:cNvSpPr/>
          <p:nvPr/>
        </p:nvSpPr>
        <p:spPr>
          <a:xfrm>
            <a:off x="2003193" y="1609077"/>
            <a:ext cx="3066747" cy="787895"/>
          </a:xfrm>
          <a:prstGeom prst="homePlate">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0" name="Rectangle 19">
            <a:extLst>
              <a:ext uri="{FF2B5EF4-FFF2-40B4-BE49-F238E27FC236}">
                <a16:creationId xmlns:a16="http://schemas.microsoft.com/office/drawing/2014/main" id="{7A7AE839-657A-898D-B2F8-38F5249EE6E7}"/>
              </a:ext>
              <a:ext uri="{C183D7F6-B498-43B3-948B-1728B52AA6E4}">
                <adec:decorative xmlns:adec="http://schemas.microsoft.com/office/drawing/2017/decorative" val="1"/>
              </a:ext>
            </a:extLst>
          </p:cNvPr>
          <p:cNvSpPr/>
          <p:nvPr/>
        </p:nvSpPr>
        <p:spPr>
          <a:xfrm>
            <a:off x="1953087" y="2507541"/>
            <a:ext cx="3151573" cy="3049879"/>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1" name="TextBox 20">
            <a:extLst>
              <a:ext uri="{FF2B5EF4-FFF2-40B4-BE49-F238E27FC236}">
                <a16:creationId xmlns:a16="http://schemas.microsoft.com/office/drawing/2014/main" id="{0BEAD08E-3097-B1AD-A522-CEAD6334FD74}"/>
              </a:ext>
            </a:extLst>
          </p:cNvPr>
          <p:cNvSpPr txBox="1"/>
          <p:nvPr/>
        </p:nvSpPr>
        <p:spPr>
          <a:xfrm>
            <a:off x="1984159" y="1670062"/>
            <a:ext cx="2349406" cy="690638"/>
          </a:xfrm>
          <a:prstGeom prst="rect">
            <a:avLst/>
          </a:prstGeom>
          <a:noFill/>
        </p:spPr>
        <p:txBody>
          <a:bodyPr wrap="square">
            <a:spAutoFit/>
          </a:bodyPr>
          <a:lstStyle/>
          <a:p>
            <a:pPr algn="ctr">
              <a:lnSpc>
                <a:spcPct val="80000"/>
              </a:lnSpc>
            </a:pPr>
            <a:r>
              <a:rPr lang="en-US" sz="2400" b="1" dirty="0">
                <a:solidFill>
                  <a:schemeClr val="bg1"/>
                </a:solidFill>
              </a:rPr>
              <a:t>Reduce</a:t>
            </a:r>
          </a:p>
          <a:p>
            <a:pPr algn="ctr">
              <a:lnSpc>
                <a:spcPct val="80000"/>
              </a:lnSpc>
            </a:pPr>
            <a:r>
              <a:rPr lang="en-US" sz="2400" b="1" dirty="0">
                <a:solidFill>
                  <a:schemeClr val="bg1"/>
                </a:solidFill>
              </a:rPr>
              <a:t>CKM Risk</a:t>
            </a:r>
          </a:p>
        </p:txBody>
      </p:sp>
      <p:sp>
        <p:nvSpPr>
          <p:cNvPr id="22" name="TextBox 21">
            <a:extLst>
              <a:ext uri="{FF2B5EF4-FFF2-40B4-BE49-F238E27FC236}">
                <a16:creationId xmlns:a16="http://schemas.microsoft.com/office/drawing/2014/main" id="{E9B01D6E-CF23-9D41-6F36-9AF19A93FADC}"/>
              </a:ext>
            </a:extLst>
          </p:cNvPr>
          <p:cNvSpPr txBox="1"/>
          <p:nvPr/>
        </p:nvSpPr>
        <p:spPr>
          <a:xfrm>
            <a:off x="1899823" y="2523163"/>
            <a:ext cx="3151572" cy="2539157"/>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rPr>
              <a:t>Promote CKM health, prevent progression, prioritize regression</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rPr>
              <a:t>Treat CKM factors and consider cardioprotective therapies according to guideline recommendations when indicated</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rPr>
              <a:t>Screen for and address adverse SDOH</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rPr>
              <a:t>Reassess CKM factors at guideline-recommended intervals</a:t>
            </a:r>
          </a:p>
        </p:txBody>
      </p:sp>
      <p:pic>
        <p:nvPicPr>
          <p:cNvPr id="5" name="Picture 4">
            <a:extLst>
              <a:ext uri="{FF2B5EF4-FFF2-40B4-BE49-F238E27FC236}">
                <a16:creationId xmlns:a16="http://schemas.microsoft.com/office/drawing/2014/main" id="{A7E5458E-BBC4-AE67-8621-BDED1220583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04874" y="1840554"/>
            <a:ext cx="4835951" cy="3429029"/>
          </a:xfrm>
          <a:prstGeom prst="rect">
            <a:avLst/>
          </a:prstGeom>
          <a:effectLst>
            <a:outerShdw blurRad="50800" dist="38100" dir="8100000" algn="tr" rotWithShape="0">
              <a:prstClr val="black">
                <a:alpha val="40000"/>
              </a:prstClr>
            </a:outerShdw>
          </a:effectLst>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a:t>
            </a:r>
            <a:r>
              <a:rPr lang="en-US" dirty="0"/>
              <a:t> CKM indicates cardiovascular-kidney-metabolic;  PREVENT, Predicting Risk of CVD Events; and SDOH, social determinants of health. </a:t>
            </a:r>
          </a:p>
        </p:txBody>
      </p:sp>
    </p:spTree>
    <p:extLst>
      <p:ext uri="{BB962C8B-B14F-4D97-AF65-F5344CB8AC3E}">
        <p14:creationId xmlns:p14="http://schemas.microsoft.com/office/powerpoint/2010/main" val="199284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5"/>
            <a:ext cx="7872166" cy="718958"/>
          </a:xfrm>
        </p:spPr>
        <p:txBody>
          <a:bodyPr/>
          <a:lstStyle/>
          <a:p>
            <a:r>
              <a:rPr lang="en-US" sz="2400" noProof="0" dirty="0">
                <a:solidFill>
                  <a:srgbClr val="CF2429"/>
                </a:solidFill>
              </a:rPr>
              <a:t>P</a:t>
            </a:r>
            <a:r>
              <a:rPr lang="en-US" sz="2400" noProof="0" dirty="0"/>
              <a:t>redicting </a:t>
            </a:r>
            <a:r>
              <a:rPr lang="en-US" sz="2400" noProof="0" dirty="0">
                <a:solidFill>
                  <a:srgbClr val="CF2429"/>
                </a:solidFill>
              </a:rPr>
              <a:t>R</a:t>
            </a:r>
            <a:r>
              <a:rPr lang="en-US" sz="2400" noProof="0" dirty="0"/>
              <a:t>isk of CVD </a:t>
            </a:r>
            <a:r>
              <a:rPr lang="en-US" sz="2400" noProof="0" dirty="0">
                <a:solidFill>
                  <a:srgbClr val="CF2429"/>
                </a:solidFill>
              </a:rPr>
              <a:t>EVENT</a:t>
            </a:r>
            <a:r>
              <a:rPr lang="en-US" sz="2400" noProof="0" dirty="0"/>
              <a:t>s (</a:t>
            </a:r>
            <a:r>
              <a:rPr lang="en-US" sz="2400" noProof="0" dirty="0">
                <a:solidFill>
                  <a:srgbClr val="CF2429"/>
                </a:solidFill>
              </a:rPr>
              <a:t>PREVENT</a:t>
            </a:r>
            <a:r>
              <a:rPr lang="en-US" sz="2400" noProof="0" dirty="0"/>
              <a:t>) Base Model and Additional Equations</a:t>
            </a:r>
            <a:endParaRPr lang="en-US" sz="2400" dirty="0"/>
          </a:p>
        </p:txBody>
      </p:sp>
      <p:pic>
        <p:nvPicPr>
          <p:cNvPr id="6" name="Content Placeholder 9" descr="The figure depicts the gradient of absolute risk for CVD distribution within each CKM stage with green representing low predicted risk, yellow representing borderline to intermediate predicted risk, and red representing high predicted risk. The CKM stages depicted include Stage 0 (no CKM risk factors), Stage 1 (Excess or dysfunctional adiposity), Stage 2 (Metabolic risk factors or CKD), Stage 3 (Subclinical CVD in CKM or risk equivalents of subclinical CVD [very high-risk CKD or high predicted risk]).">
            <a:extLst>
              <a:ext uri="{FF2B5EF4-FFF2-40B4-BE49-F238E27FC236}">
                <a16:creationId xmlns:a16="http://schemas.microsoft.com/office/drawing/2014/main" id="{B00C268B-1115-8DF4-8AE4-5C7C4504AB76}"/>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271101" y="1029451"/>
            <a:ext cx="4848014" cy="4791664"/>
          </a:xfrm>
        </p:spPr>
      </p:pic>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14</a:t>
            </a:fld>
            <a:endParaRPr lang="en-US" dirty="0"/>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47754"/>
            <a:ext cx="10515600" cy="402217"/>
          </a:xfrm>
        </p:spPr>
        <p:txBody>
          <a:bodyPr/>
          <a:lstStyle/>
          <a:p>
            <a:pPr marL="0" indent="0"/>
            <a:r>
              <a:rPr lang="en-US" b="1" dirty="0"/>
              <a:t>Abbreviations: </a:t>
            </a:r>
            <a:r>
              <a:rPr lang="en-US" dirty="0"/>
              <a:t>CVD indicates cardiovascular disease; PREVENT, Predicting Risk of CVD Events; </a:t>
            </a:r>
            <a:br>
              <a:rPr lang="en-US" dirty="0"/>
            </a:br>
            <a:r>
              <a:rPr lang="en-US" dirty="0"/>
              <a:t>SDI, social deprivation index; SDOH, social determinants of health; and UACR urine albumin-to-creatinine ratio. </a:t>
            </a:r>
          </a:p>
        </p:txBody>
      </p:sp>
    </p:spTree>
    <p:extLst>
      <p:ext uri="{BB962C8B-B14F-4D97-AF65-F5344CB8AC3E}">
        <p14:creationId xmlns:p14="http://schemas.microsoft.com/office/powerpoint/2010/main" val="235867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5"/>
            <a:ext cx="10002625" cy="709532"/>
          </a:xfrm>
        </p:spPr>
        <p:txBody>
          <a:bodyPr/>
          <a:lstStyle/>
          <a:p>
            <a:r>
              <a:rPr lang="en-US" sz="2400" noProof="0" dirty="0"/>
              <a:t>Cumulative </a:t>
            </a:r>
            <a:r>
              <a:rPr lang="en-US" sz="2400" dirty="0"/>
              <a:t>Incidence of </a:t>
            </a:r>
            <a:r>
              <a:rPr lang="en-US" sz="2400"/>
              <a:t>Cardiovascular Disease Based on Risk</a:t>
            </a:r>
            <a:endParaRPr lang="en-US" sz="2400" dirty="0"/>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6179419" y="3749585"/>
            <a:ext cx="3756433" cy="2085608"/>
          </a:xfrm>
        </p:spPr>
        <p:txBody>
          <a:bodyPr/>
          <a:lstStyle/>
          <a:p>
            <a:pPr marL="0" indent="0" algn="l"/>
            <a:r>
              <a:rPr lang="en-US" sz="1200" dirty="0"/>
              <a:t>Optimal risk factor levels defined as non–high-density lipoprotein cholesterol 3.5 mmol/L or 135 mg/dL; systolic blood pressure 120 mmHg; no diabetes, nonsmoking, no use of antihypertensives or statins, and estimated glomerular filtration rate 90 mL/min–1·1.73 m–2. Elevated risk factor levels were defined as non–high density lipoprotein cholesterol 5.5 mmol/L or 213 mg/dL; systolic blood pressure 150 mmHg, diabetes, current smoking, and estimated glomerular filtration rate 45 mL-min–1·1.73 m–2 with average risk of all combinations displayed when &gt;1 risk factor was elevated. Models were adjusted for competing risk of non cardiovascular death. HF indicates heart failure</a:t>
            </a:r>
          </a:p>
        </p:txBody>
      </p:sp>
      <p:pic>
        <p:nvPicPr>
          <p:cNvPr id="16" name="Picture 15">
            <a:extLst>
              <a:ext uri="{FF2B5EF4-FFF2-40B4-BE49-F238E27FC236}">
                <a16:creationId xmlns:a16="http://schemas.microsoft.com/office/drawing/2014/main" id="{616FDC7D-1A65-0F8B-F114-BC9FD7DBBB4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87611" y="1767060"/>
            <a:ext cx="2578873" cy="1606545"/>
          </a:xfrm>
          <a:prstGeom prst="rect">
            <a:avLst/>
          </a:prstGeom>
        </p:spPr>
      </p:pic>
      <p:pic>
        <p:nvPicPr>
          <p:cNvPr id="17" name="Picture 16">
            <a:extLst>
              <a:ext uri="{FF2B5EF4-FFF2-40B4-BE49-F238E27FC236}">
                <a16:creationId xmlns:a16="http://schemas.microsoft.com/office/drawing/2014/main" id="{62216D85-25BC-0BBE-2250-D58F3BAF091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11578" y="1114090"/>
            <a:ext cx="3979083" cy="5104873"/>
          </a:xfrm>
          <a:prstGeom prst="rect">
            <a:avLst/>
          </a:prstGeom>
        </p:spPr>
      </p:pic>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15</a:t>
            </a:fld>
            <a:endParaRPr lang="en-US" dirty="0"/>
          </a:p>
        </p:txBody>
      </p:sp>
    </p:spTree>
    <p:extLst>
      <p:ext uri="{BB962C8B-B14F-4D97-AF65-F5344CB8AC3E}">
        <p14:creationId xmlns:p14="http://schemas.microsoft.com/office/powerpoint/2010/main" val="2539873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4"/>
            <a:ext cx="9173066" cy="922137"/>
          </a:xfrm>
        </p:spPr>
        <p:txBody>
          <a:bodyPr/>
          <a:lstStyle/>
          <a:p>
            <a:r>
              <a:rPr lang="en-US" sz="2400" noProof="0" dirty="0"/>
              <a:t>A Life Course Approach to the Promotion of CVH, Staging of CKM Health, and Risk Assessment: </a:t>
            </a:r>
            <a:br>
              <a:rPr lang="en-US" sz="2400" noProof="0" dirty="0"/>
            </a:br>
            <a:r>
              <a:rPr lang="en-US" sz="2400" noProof="0" dirty="0"/>
              <a:t>Drivers, Determinants, And Disease </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16</a:t>
            </a:fld>
            <a:endParaRPr lang="en-US" dirty="0"/>
          </a:p>
        </p:txBody>
      </p:sp>
      <p:pic>
        <p:nvPicPr>
          <p:cNvPr id="8" name="Content Placeholder 9" descr="Depicted in this figure is the promotion of cardiovascular health across the life course. Screening and staging for cardiovascular-kidney-metabolic syndrome is done from childhood to older age, risk-based prevention with guideline-directed medical therapy. Assessment of cardiovascular disease risk with PREVENT is done from young adulthood to older age, risk-based prevention with guideline-directed medical therapy. Social, behavioral, and biological drivers of cardiovascular-kidney-metabolic syndrome may be modifiable from birth to young adulthood. Risk factors or determinants of cardiovascular disease in cardiovascular-kidney-metabolic syndrome can be present from adolescence through midlife. Subclinical and clinical cardiovascular disease, including atherosclerotic cardiovascular disease and heart failure, in cardiovascular-kidney-metabolic syndrome can be present from young adulthood through older age.">
            <a:extLst>
              <a:ext uri="{FF2B5EF4-FFF2-40B4-BE49-F238E27FC236}">
                <a16:creationId xmlns:a16="http://schemas.microsoft.com/office/drawing/2014/main" id="{FA2CF10E-2A66-8358-C47A-15B49B3A51E2}"/>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372742" y="1594620"/>
            <a:ext cx="8919972" cy="4028902"/>
          </a:xfr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402217"/>
          </a:xfrm>
        </p:spPr>
        <p:txBody>
          <a:bodyPr/>
          <a:lstStyle/>
          <a:p>
            <a:pPr marL="0" indent="0"/>
            <a:r>
              <a:rPr lang="en-US" b="1" dirty="0"/>
              <a:t>Abbreviations: </a:t>
            </a:r>
            <a:r>
              <a:rPr lang="en-US" dirty="0"/>
              <a:t>*Risk for poor CKM may begin before birth with adverse exposures in utero (</a:t>
            </a:r>
            <a:r>
              <a:rPr lang="en-US" dirty="0" err="1"/>
              <a:t>eg</a:t>
            </a:r>
            <a:r>
              <a:rPr lang="en-US" dirty="0"/>
              <a:t>, gestational diabetes). ASCVD indicates atherosclerotic cardiovascular disease; CKM, cardiovascular-kidney-metabolic; CVD, cardiovascular disease; CVH, cardiovascular health; GDMT, guideline-directed medical therapy; and HR, heart failure</a:t>
            </a:r>
            <a:r>
              <a:rPr lang="en-US" b="1" dirty="0"/>
              <a:t> </a:t>
            </a:r>
            <a:endParaRPr lang="en-US" dirty="0"/>
          </a:p>
        </p:txBody>
      </p:sp>
    </p:spTree>
    <p:extLst>
      <p:ext uri="{BB962C8B-B14F-4D97-AF65-F5344CB8AC3E}">
        <p14:creationId xmlns:p14="http://schemas.microsoft.com/office/powerpoint/2010/main" val="18309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4"/>
            <a:ext cx="7872166" cy="922137"/>
          </a:xfrm>
        </p:spPr>
        <p:txBody>
          <a:bodyPr/>
          <a:lstStyle/>
          <a:p>
            <a:r>
              <a:rPr lang="en-US" sz="2400" noProof="0" dirty="0"/>
              <a:t>Estimating the Expected Treatment Benefit (ARR) Based on Absolute Risk and Relative Risk Reduction of Treatment</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17</a:t>
            </a:fld>
            <a:endParaRPr lang="en-US" dirty="0"/>
          </a:p>
        </p:txBody>
      </p:sp>
      <p:pic>
        <p:nvPicPr>
          <p:cNvPr id="11" name="Content Placeholder 9" descr="The figure depicts the conceptual framework to calculate net benefit or expected benefit (defined as absolute risk reduction [ARR]) from a preventive therapy, which assumes that the relative risk reduction (RRR) across spectrum of predicted absolute risk (AR) is similar. In the figure, the green individual represents low predicted risk, the yellow individual borderline to intermediate predicted risk, and the red individual high predicted risk. Therefore, the ARR for an individual with higher predicted risk before treatment is greater than an individual with lower predicted risk before treatment (i.e., ARRred &gt; ARRyellow &gt; ARRgreen).">
            <a:extLst>
              <a:ext uri="{FF2B5EF4-FFF2-40B4-BE49-F238E27FC236}">
                <a16:creationId xmlns:a16="http://schemas.microsoft.com/office/drawing/2014/main" id="{C34B8275-9F84-3168-6B4E-0A278BF830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7887" y="1614867"/>
            <a:ext cx="7312152" cy="3917224"/>
          </a:xfrm>
          <a:prstGeom prst="rect">
            <a:avLst/>
          </a:prstGeo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402217"/>
          </a:xfrm>
        </p:spPr>
        <p:txBody>
          <a:bodyPr/>
          <a:lstStyle/>
          <a:p>
            <a:r>
              <a:rPr lang="en-US" b="1" dirty="0"/>
              <a:t>Abbreviations: </a:t>
            </a:r>
            <a:r>
              <a:rPr lang="en-US" dirty="0"/>
              <a:t>AR indicates absolute risk; ARR, absolute risk reduction; RRR, relative risk reduction; and CVD, cardiovascular disease</a:t>
            </a:r>
            <a:r>
              <a:rPr lang="en-US" b="1" dirty="0"/>
              <a:t>;  </a:t>
            </a:r>
            <a:endParaRPr lang="en-US" dirty="0"/>
          </a:p>
        </p:txBody>
      </p:sp>
    </p:spTree>
    <p:extLst>
      <p:ext uri="{BB962C8B-B14F-4D97-AF65-F5344CB8AC3E}">
        <p14:creationId xmlns:p14="http://schemas.microsoft.com/office/powerpoint/2010/main" val="147844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4"/>
            <a:ext cx="7872166" cy="681251"/>
          </a:xfrm>
        </p:spPr>
        <p:txBody>
          <a:bodyPr/>
          <a:lstStyle/>
          <a:p>
            <a:r>
              <a:rPr lang="en-US" sz="2400" noProof="0" dirty="0"/>
              <a:t>Key Gaps and Future Directions in Cardiovascular Disease Risk Prediction and Risk-Based Prevention</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18</a:t>
            </a:fld>
            <a:endParaRPr lang="en-US" dirty="0"/>
          </a:p>
        </p:txBody>
      </p:sp>
      <p:graphicFrame>
        <p:nvGraphicFramePr>
          <p:cNvPr id="6" name="Content Placeholder 5">
            <a:extLst>
              <a:ext uri="{FF2B5EF4-FFF2-40B4-BE49-F238E27FC236}">
                <a16:creationId xmlns:a16="http://schemas.microsoft.com/office/drawing/2014/main" id="{A6F5BA3E-C209-46AE-E180-53A3458BBD00}"/>
              </a:ext>
            </a:extLst>
          </p:cNvPr>
          <p:cNvGraphicFramePr>
            <a:graphicFrameLocks noGrp="1"/>
          </p:cNvGraphicFramePr>
          <p:nvPr>
            <p:ph idx="1"/>
            <p:extLst>
              <p:ext uri="{D42A27DB-BD31-4B8C-83A1-F6EECF244321}">
                <p14:modId xmlns:p14="http://schemas.microsoft.com/office/powerpoint/2010/main" val="83394239"/>
              </p:ext>
            </p:extLst>
          </p:nvPr>
        </p:nvGraphicFramePr>
        <p:xfrm>
          <a:off x="743932" y="1376166"/>
          <a:ext cx="10002625" cy="4147941"/>
        </p:xfrm>
        <a:graphic>
          <a:graphicData uri="http://schemas.openxmlformats.org/drawingml/2006/table">
            <a:tbl>
              <a:tblPr firstRow="1" bandRow="1">
                <a:tableStyleId>{5C22544A-7EE6-4342-B048-85BDC9FD1C3A}</a:tableStyleId>
              </a:tblPr>
              <a:tblGrid>
                <a:gridCol w="2055829">
                  <a:extLst>
                    <a:ext uri="{9D8B030D-6E8A-4147-A177-3AD203B41FA5}">
                      <a16:colId xmlns:a16="http://schemas.microsoft.com/office/drawing/2014/main" val="2623416748"/>
                    </a:ext>
                  </a:extLst>
                </a:gridCol>
                <a:gridCol w="7946796">
                  <a:extLst>
                    <a:ext uri="{9D8B030D-6E8A-4147-A177-3AD203B41FA5}">
                      <a16:colId xmlns:a16="http://schemas.microsoft.com/office/drawing/2014/main" val="843907232"/>
                    </a:ext>
                  </a:extLst>
                </a:gridCol>
              </a:tblGrid>
              <a:tr h="442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schemeClr val="tx1"/>
                          </a:solidFill>
                          <a:latin typeface="Lub Dub Bold" panose="020B0803030403020204" pitchFamily="34" charset="0"/>
                        </a:rPr>
                        <a:t>Areas of Research</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schemeClr val="tx1"/>
                          </a:solidFill>
                          <a:latin typeface="Lub Dub Bold" panose="020B0803030403020204" pitchFamily="34" charset="0"/>
                        </a:rPr>
                        <a:t>Key Gaps and Unanswered Questions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99048762"/>
                  </a:ext>
                </a:extLst>
              </a:tr>
              <a:tr h="1852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Lub Dub Bold" panose="020B0803030403020204" pitchFamily="34" charset="0"/>
                        </a:rPr>
                        <a:t>SDOH</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F5597"/>
                    </a:solidFill>
                  </a:tcPr>
                </a:tc>
                <a:tc>
                  <a:txBody>
                    <a:bodyPr/>
                    <a:lstStyle/>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What are the individual- and place-based SDOH factors with predictive utility in models for CVD risk prediction?</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What are the best approaches to analyze and integrate multi-level SDOH factors for CVD risk prediction?</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How should we address SDOH to reduce risk of CVD associated with CKM risk?</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Identify approaches to measurement of key SDOH factors in the clinical setting.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8901775"/>
                  </a:ext>
                </a:extLst>
              </a:tr>
              <a:tr h="1852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rPr>
                        <a:t>Novel Predictors and Outcomes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F5597"/>
                    </a:solidFill>
                  </a:tcPr>
                </a:tc>
                <a:tc>
                  <a:txBody>
                    <a:bodyPr/>
                    <a:lstStyle/>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Incorporate prediction of CKD progression as a risk factor and modifiable target for CVD risk-based prevention.</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Evaluate the clinical utility of prediction of CVD risk factors or subclinical CVD.</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Investigate the predictive utility of broad-based predictors or aggregate scores for CVD.</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Determine cost effectiveness of diagnostic imaging in risk-enriched populations to identify subclinical CVD to improve accuracy of staging.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4861869"/>
                  </a:ext>
                </a:extLst>
              </a:tr>
            </a:tbl>
          </a:graphicData>
        </a:graphic>
      </p:graphicFrame>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402217"/>
          </a:xfrm>
        </p:spPr>
        <p:txBody>
          <a:bodyPr/>
          <a:lstStyle/>
          <a:p>
            <a:r>
              <a:rPr lang="en-US" b="1" dirty="0"/>
              <a:t>Abbreviations: </a:t>
            </a:r>
            <a:r>
              <a:rPr lang="en-US" dirty="0"/>
              <a:t>CKM indicates cardiovascular-kidney-metabolic; CKD, chronic kidney disease; CVD, cardiovascular disease; and SDOH, social determinants of health. </a:t>
            </a:r>
            <a:r>
              <a:rPr lang="en-US" b="1" dirty="0"/>
              <a:t> </a:t>
            </a:r>
            <a:endParaRPr lang="en-US" dirty="0"/>
          </a:p>
        </p:txBody>
      </p:sp>
    </p:spTree>
    <p:extLst>
      <p:ext uri="{BB962C8B-B14F-4D97-AF65-F5344CB8AC3E}">
        <p14:creationId xmlns:p14="http://schemas.microsoft.com/office/powerpoint/2010/main" val="291035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4"/>
            <a:ext cx="7872166" cy="681251"/>
          </a:xfrm>
        </p:spPr>
        <p:txBody>
          <a:bodyPr/>
          <a:lstStyle/>
          <a:p>
            <a:r>
              <a:rPr lang="en-US" sz="2400" noProof="0" dirty="0"/>
              <a:t>Key Gaps and Future Directions in Cardiovascular Disease Risk Prediction and Risk-Based Prevention</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19</a:t>
            </a:fld>
            <a:endParaRPr lang="en-US" dirty="0"/>
          </a:p>
        </p:txBody>
      </p:sp>
      <p:graphicFrame>
        <p:nvGraphicFramePr>
          <p:cNvPr id="6" name="Content Placeholder 5">
            <a:extLst>
              <a:ext uri="{FF2B5EF4-FFF2-40B4-BE49-F238E27FC236}">
                <a16:creationId xmlns:a16="http://schemas.microsoft.com/office/drawing/2014/main" id="{A6F5BA3E-C209-46AE-E180-53A3458BBD00}"/>
              </a:ext>
            </a:extLst>
          </p:cNvPr>
          <p:cNvGraphicFramePr>
            <a:graphicFrameLocks noGrp="1"/>
          </p:cNvGraphicFramePr>
          <p:nvPr>
            <p:ph idx="1"/>
            <p:extLst>
              <p:ext uri="{D42A27DB-BD31-4B8C-83A1-F6EECF244321}">
                <p14:modId xmlns:p14="http://schemas.microsoft.com/office/powerpoint/2010/main" val="3095392370"/>
              </p:ext>
            </p:extLst>
          </p:nvPr>
        </p:nvGraphicFramePr>
        <p:xfrm>
          <a:off x="743932" y="1376166"/>
          <a:ext cx="10059186" cy="4147941"/>
        </p:xfrm>
        <a:graphic>
          <a:graphicData uri="http://schemas.openxmlformats.org/drawingml/2006/table">
            <a:tbl>
              <a:tblPr firstRow="1" bandRow="1">
                <a:tableStyleId>{5C22544A-7EE6-4342-B048-85BDC9FD1C3A}</a:tableStyleId>
              </a:tblPr>
              <a:tblGrid>
                <a:gridCol w="2036975">
                  <a:extLst>
                    <a:ext uri="{9D8B030D-6E8A-4147-A177-3AD203B41FA5}">
                      <a16:colId xmlns:a16="http://schemas.microsoft.com/office/drawing/2014/main" val="2623416748"/>
                    </a:ext>
                  </a:extLst>
                </a:gridCol>
                <a:gridCol w="8022211">
                  <a:extLst>
                    <a:ext uri="{9D8B030D-6E8A-4147-A177-3AD203B41FA5}">
                      <a16:colId xmlns:a16="http://schemas.microsoft.com/office/drawing/2014/main" val="843907232"/>
                    </a:ext>
                  </a:extLst>
                </a:gridCol>
              </a:tblGrid>
              <a:tr h="442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schemeClr val="tx1"/>
                          </a:solidFill>
                          <a:latin typeface="Lub Dub Bold" panose="020B0803030403020204" pitchFamily="34" charset="0"/>
                        </a:rPr>
                        <a:t>Areas of Research</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a:solidFill>
                            <a:schemeClr val="tx1"/>
                          </a:solidFill>
                          <a:latin typeface="Lub Dub Bold" panose="020B0803030403020204" pitchFamily="34" charset="0"/>
                        </a:rPr>
                        <a:t>Key Gaps and Unanswered Questions</a:t>
                      </a:r>
                      <a:endParaRPr lang="en-US" sz="1600" b="1" u="sng" dirty="0">
                        <a:solidFill>
                          <a:schemeClr val="tx1"/>
                        </a:solidFill>
                        <a:latin typeface="Lub Dub Bold" panose="020B0803030403020204" pitchFamily="34"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99048762"/>
                  </a:ext>
                </a:extLst>
              </a:tr>
              <a:tr h="1852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Lub Dub Bold" panose="020B0803030403020204" pitchFamily="34" charset="0"/>
                        </a:rPr>
                        <a:t>Interventional and Implementation Research</a:t>
                      </a:r>
                      <a:endParaRPr lang="en-US" sz="1800" dirty="0">
                        <a:solidFill>
                          <a:schemeClr val="bg1"/>
                        </a:solidFill>
                        <a:latin typeface="Lub Dub Bold" panose="020B0803030403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F5597"/>
                    </a:solidFill>
                  </a:tcPr>
                </a:tc>
                <a:tc>
                  <a:txBody>
                    <a:bodyPr/>
                    <a:lstStyle/>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Determine the risk threshold at which net benefit is favorable for each cardioprotective therapy that treat CVD risk factors, address underlying risk, and prevent progression of CKD.</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Define strategies to implement Life’s Essential 8 as a framework to measure, modify, and monitor CKM health.</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Conduct randomized clinical trials in young adults to inform interventions at earlier ages and prevent onset of CVD risk factors or subclinical disease.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8901775"/>
                  </a:ext>
                </a:extLst>
              </a:tr>
              <a:tr h="1852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rPr>
                        <a:t>Dissemination and Implementation Research</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F5597"/>
                    </a:solidFill>
                  </a:tcPr>
                </a:tc>
                <a:tc>
                  <a:txBody>
                    <a:bodyPr/>
                    <a:lstStyle/>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Integration of PREVENT into EMRs to support widespread utilization of risk assessment.</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What are the best strategies to optimize CVD risk factor control among those at increased predicted risk of CVD?</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Can pharmacist-delivered health system intervention or in a community-based intervention improve risk factor control among those at increased predicted risk of CVD?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4861869"/>
                  </a:ext>
                </a:extLst>
              </a:tr>
            </a:tbl>
          </a:graphicData>
        </a:graphic>
      </p:graphicFrame>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402217"/>
          </a:xfrm>
        </p:spPr>
        <p:txBody>
          <a:bodyPr/>
          <a:lstStyle/>
          <a:p>
            <a:r>
              <a:rPr lang="en-US" b="1" dirty="0"/>
              <a:t>Abbreviations: </a:t>
            </a:r>
            <a:r>
              <a:rPr lang="en-US" dirty="0"/>
              <a:t>CKM indicates cardiovascular-kidney-metabolic; CKD, chronic kidney disease; CVD, cardiovascular disease; </a:t>
            </a:r>
            <a:br>
              <a:rPr lang="en-US" dirty="0"/>
            </a:br>
            <a:r>
              <a:rPr lang="en-US" dirty="0"/>
              <a:t>EMR, electronic medical record; and PREVENT, Predicting Risk of CVD Events. </a:t>
            </a:r>
          </a:p>
        </p:txBody>
      </p:sp>
    </p:spTree>
    <p:extLst>
      <p:ext uri="{BB962C8B-B14F-4D97-AF65-F5344CB8AC3E}">
        <p14:creationId xmlns:p14="http://schemas.microsoft.com/office/powerpoint/2010/main" val="26346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A7F6-65B3-E401-6696-AB1994181EA7}"/>
              </a:ext>
            </a:extLst>
          </p:cNvPr>
          <p:cNvSpPr>
            <a:spLocks noGrp="1"/>
          </p:cNvSpPr>
          <p:nvPr>
            <p:ph type="title"/>
          </p:nvPr>
        </p:nvSpPr>
        <p:spPr>
          <a:xfrm>
            <a:off x="838200" y="611704"/>
            <a:ext cx="10515600" cy="660111"/>
          </a:xfrm>
        </p:spPr>
        <p:txBody>
          <a:bodyPr/>
          <a:lstStyle/>
          <a:p>
            <a:r>
              <a:rPr lang="en-US" sz="3100" dirty="0">
                <a:latin typeface="Lub Dub Medium" panose="020B0603030403020204" pitchFamily="34" charset="0"/>
              </a:rPr>
              <a:t>Definition of </a:t>
            </a:r>
            <a:br>
              <a:rPr lang="en-US" sz="3100" dirty="0"/>
            </a:br>
            <a:r>
              <a:rPr lang="en-US" sz="3100" dirty="0"/>
              <a:t>Cardiovascular-Kidney-Metabolic Syndrome (CKM)</a:t>
            </a:r>
          </a:p>
        </p:txBody>
      </p:sp>
      <p:sp>
        <p:nvSpPr>
          <p:cNvPr id="6" name="Content Placeholder 5">
            <a:extLst>
              <a:ext uri="{FF2B5EF4-FFF2-40B4-BE49-F238E27FC236}">
                <a16:creationId xmlns:a16="http://schemas.microsoft.com/office/drawing/2014/main" id="{EC544DB7-61E6-6259-CF5A-FC00E5C7BB25}"/>
              </a:ext>
            </a:extLst>
          </p:cNvPr>
          <p:cNvSpPr>
            <a:spLocks noGrp="1"/>
          </p:cNvSpPr>
          <p:nvPr>
            <p:ph idx="1"/>
          </p:nvPr>
        </p:nvSpPr>
        <p:spPr>
          <a:xfrm>
            <a:off x="838200" y="1604324"/>
            <a:ext cx="10001036" cy="3835357"/>
          </a:xfrm>
        </p:spPr>
        <p:txBody>
          <a:bodyPr>
            <a:normAutofit/>
          </a:bodyPr>
          <a:lstStyle/>
          <a:p>
            <a:pPr>
              <a:spcBef>
                <a:spcPts val="0"/>
              </a:spcBef>
              <a:spcAft>
                <a:spcPts val="2400"/>
              </a:spcAft>
              <a:buClr>
                <a:srgbClr val="CF2429"/>
              </a:buClr>
              <a:buFont typeface="Lub Dub Bold" panose="020B0803030403020204" pitchFamily="34" charset="0"/>
              <a:buChar char="»"/>
            </a:pPr>
            <a:r>
              <a:rPr lang="en-US" sz="2000" dirty="0"/>
              <a:t>A systemic disorder characterized by pathophysiologic interactions among metabolic risk factors, chronic kidney disease, and the cardiovascular system, leading to multi-organ dysfunction and a high rate of adverse cardiovascular outcomes.</a:t>
            </a:r>
          </a:p>
          <a:p>
            <a:pPr>
              <a:spcBef>
                <a:spcPts val="0"/>
              </a:spcBef>
              <a:spcAft>
                <a:spcPts val="2400"/>
              </a:spcAft>
              <a:buClr>
                <a:srgbClr val="CF2429"/>
              </a:buClr>
              <a:buFont typeface="Lub Dub Bold" panose="020B0803030403020204" pitchFamily="34" charset="0"/>
              <a:buChar char="»"/>
            </a:pPr>
            <a:r>
              <a:rPr lang="en-US" sz="2000" dirty="0"/>
              <a:t>CKM syndrome includes both individuals at risk for cardiovascular disease due to the presence of metabolic risk factors and/or chronic kidney disease, and individuals with existing cardiovascular disease that is potentially related to or complicates metabolic risk factors and/or chronic kidney disease. </a:t>
            </a:r>
          </a:p>
          <a:p>
            <a:pPr>
              <a:spcBef>
                <a:spcPts val="0"/>
              </a:spcBef>
              <a:spcAft>
                <a:spcPts val="2400"/>
              </a:spcAft>
              <a:buClr>
                <a:srgbClr val="CF2429"/>
              </a:buClr>
              <a:buFont typeface="Lub Dub Bold" panose="020B0803030403020204" pitchFamily="34" charset="0"/>
              <a:buChar char="»"/>
            </a:pPr>
            <a:r>
              <a:rPr lang="en-US" sz="2000" dirty="0"/>
              <a:t>The increased likelihood of CKM syndrome and its adverse outcomes is further influenced by unfavorable conditions for lifestyle and self-care resulting from policies, economics, and the environment.</a:t>
            </a:r>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5481"/>
            <a:ext cx="10515600" cy="271939"/>
          </a:xfrm>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sz="900" dirty="0"/>
          </a:p>
        </p:txBody>
      </p:sp>
    </p:spTree>
    <p:extLst>
      <p:ext uri="{BB962C8B-B14F-4D97-AF65-F5344CB8AC3E}">
        <p14:creationId xmlns:p14="http://schemas.microsoft.com/office/powerpoint/2010/main" val="391885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5481"/>
            <a:ext cx="10515600" cy="271939"/>
          </a:xfrm>
        </p:spPr>
        <p:txBody>
          <a:bodyPr/>
          <a:lstStyle/>
          <a:p>
            <a:r>
              <a:rPr lang="en-US" b="1" dirty="0"/>
              <a:t>Abbreviations:</a:t>
            </a:r>
            <a:r>
              <a:rPr lang="en-US" dirty="0"/>
              <a:t> CKM indicates Cardiovascular-Kidney-Metabolic</a:t>
            </a:r>
            <a:r>
              <a:rPr lang="en-US" b="1" dirty="0"/>
              <a:t> </a:t>
            </a:r>
            <a:endParaRPr lang="en-US"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pic>
        <p:nvPicPr>
          <p:cNvPr id="12" name="Content Placeholder 11">
            <a:extLst>
              <a:ext uri="{FF2B5EF4-FFF2-40B4-BE49-F238E27FC236}">
                <a16:creationId xmlns:a16="http://schemas.microsoft.com/office/drawing/2014/main" id="{D9984011-213C-E6FA-950D-368E6EADB009}"/>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436884" y="1382358"/>
            <a:ext cx="5753100" cy="3835400"/>
          </a:xfrm>
          <a:prstGeom prst="rect">
            <a:avLst/>
          </a:prstGeom>
          <a:effectLst>
            <a:outerShdw blurRad="50800" dist="38100" dir="8100000" algn="tr" rotWithShape="0">
              <a:prstClr val="black">
                <a:alpha val="40000"/>
              </a:prstClr>
            </a:outerShdw>
          </a:effectLst>
        </p:spPr>
      </p:pic>
      <p:sp>
        <p:nvSpPr>
          <p:cNvPr id="13" name="Content Placeholder 2">
            <a:extLst>
              <a:ext uri="{FF2B5EF4-FFF2-40B4-BE49-F238E27FC236}">
                <a16:creationId xmlns:a16="http://schemas.microsoft.com/office/drawing/2014/main" id="{EB1DAB12-87E0-59BB-6D0E-2C965CE4341F}"/>
              </a:ext>
            </a:extLst>
          </p:cNvPr>
          <p:cNvSpPr txBox="1">
            <a:spLocks/>
          </p:cNvSpPr>
          <p:nvPr/>
        </p:nvSpPr>
        <p:spPr>
          <a:xfrm>
            <a:off x="883579" y="2220277"/>
            <a:ext cx="4685015" cy="2618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CF2429"/>
                </a:solidFill>
                <a:latin typeface="Lub Dub Bold" panose="020B0803030403020204" pitchFamily="34" charset="0"/>
              </a:rPr>
              <a:t>Cardiovascular-kidney-metabolic (CKM) syndrome </a:t>
            </a:r>
            <a:br>
              <a:rPr lang="en-US" dirty="0">
                <a:solidFill>
                  <a:srgbClr val="CF2429"/>
                </a:solidFill>
                <a:latin typeface="Lub Dub Bold" panose="020B0803030403020204" pitchFamily="34" charset="0"/>
              </a:rPr>
            </a:br>
            <a:r>
              <a:rPr lang="en-US" dirty="0"/>
              <a:t>is a health disorder due to connections among heart disease, kidney disease, diabetes, and obesity leading to poor health outcomes.</a:t>
            </a:r>
            <a:endParaRPr lang="en-US"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dirty="0"/>
          </a:p>
        </p:txBody>
      </p:sp>
      <p:sp>
        <p:nvSpPr>
          <p:cNvPr id="14" name="Title 1">
            <a:extLst>
              <a:ext uri="{FF2B5EF4-FFF2-40B4-BE49-F238E27FC236}">
                <a16:creationId xmlns:a16="http://schemas.microsoft.com/office/drawing/2014/main" id="{206291B7-2846-BF6A-B647-0112139F9ABF}"/>
              </a:ext>
            </a:extLst>
          </p:cNvPr>
          <p:cNvSpPr>
            <a:spLocks noGrp="1"/>
          </p:cNvSpPr>
          <p:nvPr>
            <p:ph type="title"/>
          </p:nvPr>
        </p:nvSpPr>
        <p:spPr>
          <a:xfrm>
            <a:off x="838200" y="365125"/>
            <a:ext cx="10515600" cy="660400"/>
          </a:xfrm>
        </p:spPr>
        <p:txBody>
          <a:bodyPr/>
          <a:lstStyle/>
          <a:p>
            <a:r>
              <a:rPr lang="en-US" dirty="0"/>
              <a:t>Definition of CKM Syndrome Simplified</a:t>
            </a:r>
          </a:p>
        </p:txBody>
      </p:sp>
      <p:sp>
        <p:nvSpPr>
          <p:cNvPr id="2" name="Rectangle 1">
            <a:extLst>
              <a:ext uri="{FF2B5EF4-FFF2-40B4-BE49-F238E27FC236}">
                <a16:creationId xmlns:a16="http://schemas.microsoft.com/office/drawing/2014/main" id="{CBD346A6-D94F-607C-2326-CF587C3B7D2E}"/>
              </a:ext>
              <a:ext uri="{C183D7F6-B498-43B3-948B-1728B52AA6E4}">
                <adec:decorative xmlns:adec="http://schemas.microsoft.com/office/drawing/2017/decorative" val="1"/>
              </a:ext>
            </a:extLst>
          </p:cNvPr>
          <p:cNvSpPr/>
          <p:nvPr/>
        </p:nvSpPr>
        <p:spPr>
          <a:xfrm>
            <a:off x="3114675" y="6267450"/>
            <a:ext cx="6029325" cy="390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CDD69AB-1631-5E20-FD47-A088855852A0}"/>
              </a:ext>
            </a:extLst>
          </p:cNvPr>
          <p:cNvSpPr txBox="1"/>
          <p:nvPr/>
        </p:nvSpPr>
        <p:spPr>
          <a:xfrm>
            <a:off x="2878566" y="6267943"/>
            <a:ext cx="6434868" cy="3693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Khan, S.S. et al., Novel Prediction Equations for Absolute Risk Assessment of Total Cardiovascular Disease Incorporating  </a:t>
            </a:r>
            <a:br>
              <a:rPr lang="en-US" sz="900" kern="0" dirty="0">
                <a:solidFill>
                  <a:schemeClr val="tx1">
                    <a:lumMod val="50000"/>
                    <a:lumOff val="50000"/>
                  </a:schemeClr>
                </a:solidFill>
                <a:latin typeface="Lub Dub Condensed" panose="020B0506030403020204" pitchFamily="34" charset="0"/>
                <a:cs typeface="Arial"/>
              </a:rPr>
            </a:br>
            <a:r>
              <a:rPr lang="en-US" sz="900" kern="0" dirty="0">
                <a:solidFill>
                  <a:schemeClr val="tx1">
                    <a:lumMod val="50000"/>
                    <a:lumOff val="50000"/>
                  </a:schemeClr>
                </a:solidFill>
                <a:latin typeface="Lub Dub Condensed" panose="020B0506030403020204" pitchFamily="34" charset="0"/>
                <a:cs typeface="Arial"/>
              </a:rPr>
              <a:t>Cardiovascular-Kidney-Metabolic Health: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396412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10134600" cy="922137"/>
          </a:xfrm>
        </p:spPr>
        <p:txBody>
          <a:bodyPr/>
          <a:lstStyle/>
          <a:p>
            <a:r>
              <a:rPr lang="en-US" sz="2400" dirty="0"/>
              <a:t>Existing Risk-Based Recommendations in AHA/ACC Guidelines for Primary Prevention</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a:t>
            </a:fld>
            <a:endParaRPr lang="en-US" dirty="0"/>
          </a:p>
        </p:txBody>
      </p:sp>
      <p:sp>
        <p:nvSpPr>
          <p:cNvPr id="35" name="TextBox 34">
            <a:extLst>
              <a:ext uri="{FF2B5EF4-FFF2-40B4-BE49-F238E27FC236}">
                <a16:creationId xmlns:a16="http://schemas.microsoft.com/office/drawing/2014/main" id="{A7826711-9B05-E540-4E48-63A4AFE410FA}"/>
              </a:ext>
              <a:ext uri="{C183D7F6-B498-43B3-948B-1728B52AA6E4}">
                <adec:decorative xmlns:adec="http://schemas.microsoft.com/office/drawing/2017/decorative" val="1"/>
              </a:ext>
            </a:extLst>
          </p:cNvPr>
          <p:cNvSpPr txBox="1"/>
          <p:nvPr/>
        </p:nvSpPr>
        <p:spPr>
          <a:xfrm>
            <a:off x="3635075" y="1895522"/>
            <a:ext cx="4760841" cy="74214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 </a:t>
            </a:r>
          </a:p>
        </p:txBody>
      </p:sp>
      <p:sp>
        <p:nvSpPr>
          <p:cNvPr id="36" name="Round Same Side Corner Rectangle 60">
            <a:extLst>
              <a:ext uri="{FF2B5EF4-FFF2-40B4-BE49-F238E27FC236}">
                <a16:creationId xmlns:a16="http://schemas.microsoft.com/office/drawing/2014/main" id="{922A8776-0BE0-C592-B37D-80EAFF53DACF}"/>
              </a:ext>
              <a:ext uri="{C183D7F6-B498-43B3-948B-1728B52AA6E4}">
                <adec:decorative xmlns:adec="http://schemas.microsoft.com/office/drawing/2017/decorative" val="1"/>
              </a:ext>
            </a:extLst>
          </p:cNvPr>
          <p:cNvSpPr/>
          <p:nvPr/>
        </p:nvSpPr>
        <p:spPr>
          <a:xfrm>
            <a:off x="3635075" y="2707795"/>
            <a:ext cx="4762799" cy="63391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7B9BA89-1DBA-0FED-DF12-F32109ABAD94}"/>
              </a:ext>
              <a:ext uri="{C183D7F6-B498-43B3-948B-1728B52AA6E4}">
                <adec:decorative xmlns:adec="http://schemas.microsoft.com/office/drawing/2017/decorative" val="0"/>
              </a:ext>
            </a:extLst>
          </p:cNvPr>
          <p:cNvSpPr txBox="1"/>
          <p:nvPr/>
        </p:nvSpPr>
        <p:spPr>
          <a:xfrm>
            <a:off x="3525079" y="1883561"/>
            <a:ext cx="4760841" cy="74214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169863"/>
            <a:r>
              <a:rPr lang="en-US" u="sng" dirty="0">
                <a:latin typeface="Lub Dub Condensed" panose="020B0506030403020204" pitchFamily="34" charset="0"/>
              </a:rPr>
              <a:t>2019 ACC/AHA Guideline on the Primary Prevention of Cardiovascular Disease</a:t>
            </a:r>
          </a:p>
        </p:txBody>
      </p:sp>
      <p:sp>
        <p:nvSpPr>
          <p:cNvPr id="38" name="Round Same Side Corner Rectangle 60">
            <a:extLst>
              <a:ext uri="{FF2B5EF4-FFF2-40B4-BE49-F238E27FC236}">
                <a16:creationId xmlns:a16="http://schemas.microsoft.com/office/drawing/2014/main" id="{7E6C8ADF-258B-9F55-521D-EE17B99D7042}"/>
              </a:ext>
              <a:ext uri="{C183D7F6-B498-43B3-948B-1728B52AA6E4}">
                <adec:decorative xmlns:adec="http://schemas.microsoft.com/office/drawing/2017/decorative" val="0"/>
              </a:ext>
            </a:extLst>
          </p:cNvPr>
          <p:cNvSpPr/>
          <p:nvPr/>
        </p:nvSpPr>
        <p:spPr>
          <a:xfrm>
            <a:off x="3809653" y="2732672"/>
            <a:ext cx="4572694" cy="633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adults 40 to 75 years of age, clinicians should routinely assess traditional cardiovascular risk factors and calculate 10-year risk of ASCVD by using PCEs. (1)</a:t>
            </a:r>
          </a:p>
        </p:txBody>
      </p:sp>
      <p:sp>
        <p:nvSpPr>
          <p:cNvPr id="39" name="Round Same Side Corner Rectangle 60">
            <a:extLst>
              <a:ext uri="{FF2B5EF4-FFF2-40B4-BE49-F238E27FC236}">
                <a16:creationId xmlns:a16="http://schemas.microsoft.com/office/drawing/2014/main" id="{093E41C0-47B0-14D9-F952-30C5EE41DE0F}"/>
              </a:ext>
              <a:ext uri="{C183D7F6-B498-43B3-948B-1728B52AA6E4}">
                <adec:decorative xmlns:adec="http://schemas.microsoft.com/office/drawing/2017/decorative" val="1"/>
              </a:ext>
            </a:extLst>
          </p:cNvPr>
          <p:cNvSpPr/>
          <p:nvPr/>
        </p:nvSpPr>
        <p:spPr>
          <a:xfrm>
            <a:off x="3619548" y="3432877"/>
            <a:ext cx="4762799" cy="64020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40" name="Round Same Side Corner Rectangle 60">
            <a:extLst>
              <a:ext uri="{FF2B5EF4-FFF2-40B4-BE49-F238E27FC236}">
                <a16:creationId xmlns:a16="http://schemas.microsoft.com/office/drawing/2014/main" id="{E8DB1C5C-5293-B6BB-A1A6-CF74C2A6194B}"/>
              </a:ext>
              <a:ext uri="{C183D7F6-B498-43B3-948B-1728B52AA6E4}">
                <adec:decorative xmlns:adec="http://schemas.microsoft.com/office/drawing/2017/decorative" val="0"/>
              </a:ext>
            </a:extLst>
          </p:cNvPr>
          <p:cNvSpPr/>
          <p:nvPr/>
        </p:nvSpPr>
        <p:spPr>
          <a:xfrm>
            <a:off x="3635075" y="3432877"/>
            <a:ext cx="4762799" cy="64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In adults at borderline risk or intermediate risk, it is reasonable to use additional risk-enhancing factors to guide decisions about preventive interventions. (2a)</a:t>
            </a:r>
          </a:p>
        </p:txBody>
      </p:sp>
      <p:sp>
        <p:nvSpPr>
          <p:cNvPr id="46" name="Round Same Side Corner Rectangle 60">
            <a:extLst>
              <a:ext uri="{FF2B5EF4-FFF2-40B4-BE49-F238E27FC236}">
                <a16:creationId xmlns:a16="http://schemas.microsoft.com/office/drawing/2014/main" id="{73618366-1C4A-10C5-B324-66C5883413CF}"/>
              </a:ext>
              <a:ext uri="{C183D7F6-B498-43B3-948B-1728B52AA6E4}">
                <adec:decorative xmlns:adec="http://schemas.microsoft.com/office/drawing/2017/decorative" val="1"/>
              </a:ext>
            </a:extLst>
          </p:cNvPr>
          <p:cNvSpPr/>
          <p:nvPr/>
        </p:nvSpPr>
        <p:spPr>
          <a:xfrm>
            <a:off x="3619547" y="4202682"/>
            <a:ext cx="4762799" cy="63391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47" name="Round Same Side Corner Rectangle 60">
            <a:extLst>
              <a:ext uri="{FF2B5EF4-FFF2-40B4-BE49-F238E27FC236}">
                <a16:creationId xmlns:a16="http://schemas.microsoft.com/office/drawing/2014/main" id="{7B2690A7-794F-FE61-FBF9-00DF5E336116}"/>
              </a:ext>
              <a:ext uri="{C183D7F6-B498-43B3-948B-1728B52AA6E4}">
                <adec:decorative xmlns:adec="http://schemas.microsoft.com/office/drawing/2017/decorative" val="0"/>
              </a:ext>
            </a:extLst>
          </p:cNvPr>
          <p:cNvSpPr/>
          <p:nvPr/>
        </p:nvSpPr>
        <p:spPr>
          <a:xfrm>
            <a:off x="3635075" y="4198563"/>
            <a:ext cx="4572694" cy="633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adults 20-39 years of age, it is reasonable to assess traditional ASCVD risk factors at least every 4-6 years. (2a)</a:t>
            </a:r>
          </a:p>
        </p:txBody>
      </p:sp>
      <p:sp>
        <p:nvSpPr>
          <p:cNvPr id="48" name="Round Same Side Corner Rectangle 60">
            <a:extLst>
              <a:ext uri="{FF2B5EF4-FFF2-40B4-BE49-F238E27FC236}">
                <a16:creationId xmlns:a16="http://schemas.microsoft.com/office/drawing/2014/main" id="{E95BD715-2F3C-31CF-0EA1-29FD98EA55CA}"/>
              </a:ext>
              <a:ext uri="{C183D7F6-B498-43B3-948B-1728B52AA6E4}">
                <adec:decorative xmlns:adec="http://schemas.microsoft.com/office/drawing/2017/decorative" val="1"/>
              </a:ext>
            </a:extLst>
          </p:cNvPr>
          <p:cNvSpPr/>
          <p:nvPr/>
        </p:nvSpPr>
        <p:spPr>
          <a:xfrm>
            <a:off x="3635075" y="4940209"/>
            <a:ext cx="4762799" cy="64020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49" name="Round Same Side Corner Rectangle 60">
            <a:extLst>
              <a:ext uri="{FF2B5EF4-FFF2-40B4-BE49-F238E27FC236}">
                <a16:creationId xmlns:a16="http://schemas.microsoft.com/office/drawing/2014/main" id="{6EC79559-7BF3-3269-1511-44A3FD95DE0A}"/>
              </a:ext>
              <a:ext uri="{C183D7F6-B498-43B3-948B-1728B52AA6E4}">
                <adec:decorative xmlns:adec="http://schemas.microsoft.com/office/drawing/2017/decorative" val="0"/>
              </a:ext>
            </a:extLst>
          </p:cNvPr>
          <p:cNvSpPr/>
          <p:nvPr/>
        </p:nvSpPr>
        <p:spPr>
          <a:xfrm>
            <a:off x="3809653" y="4954241"/>
            <a:ext cx="4692100" cy="64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adults 20 to 39 years of age, and for those 40 to 59 years of age who have &lt; 7.5% 10-year ASCVD risk, estimating lifetime or 30-year ASCVD risk may be considered. (2b)</a:t>
            </a:r>
          </a:p>
        </p:txBody>
      </p:sp>
      <p:sp>
        <p:nvSpPr>
          <p:cNvPr id="54" name="Oval 10">
            <a:extLst>
              <a:ext uri="{FF2B5EF4-FFF2-40B4-BE49-F238E27FC236}">
                <a16:creationId xmlns:a16="http://schemas.microsoft.com/office/drawing/2014/main" id="{7C1D77D7-8DD0-CD51-05DF-9485F8D612D7}"/>
              </a:ext>
              <a:ext uri="{C183D7F6-B498-43B3-948B-1728B52AA6E4}">
                <adec:decorative xmlns:adec="http://schemas.microsoft.com/office/drawing/2017/decorative" val="1"/>
              </a:ext>
            </a:extLst>
          </p:cNvPr>
          <p:cNvSpPr>
            <a:spLocks noChangeArrowheads="1"/>
          </p:cNvSpPr>
          <p:nvPr/>
        </p:nvSpPr>
        <p:spPr bwMode="auto">
          <a:xfrm>
            <a:off x="3074033" y="1875036"/>
            <a:ext cx="792096" cy="791346"/>
          </a:xfrm>
          <a:prstGeom prst="ellipse">
            <a:avLst/>
          </a:pr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pic>
        <p:nvPicPr>
          <p:cNvPr id="52" name="Picture 8">
            <a:extLst>
              <a:ext uri="{FF2B5EF4-FFF2-40B4-BE49-F238E27FC236}">
                <a16:creationId xmlns:a16="http://schemas.microsoft.com/office/drawing/2014/main" id="{ED628609-0B3F-5596-35B6-99365B5EA0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141531" y="1918120"/>
            <a:ext cx="668122" cy="668122"/>
          </a:xfrm>
          <a:prstGeom prst="rect">
            <a:avLst/>
          </a:prstGeo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a:t>
            </a:r>
            <a:r>
              <a:rPr lang="en-US" dirty="0"/>
              <a:t> ACC indicates American College of Cardiology; AHA, American Heart Association; ASCVD, atherosclerotic cardiovascular disease; </a:t>
            </a:r>
            <a:br>
              <a:rPr lang="en-US" dirty="0"/>
            </a:br>
            <a:r>
              <a:rPr lang="en-US" dirty="0"/>
              <a:t>GDMT, guideline-directed medical therapy; HF, heart failure; HFSA, Heart Failure Society of America; and PCE, pooled cohort equation.</a:t>
            </a:r>
          </a:p>
        </p:txBody>
      </p:sp>
    </p:spTree>
    <p:extLst>
      <p:ext uri="{BB962C8B-B14F-4D97-AF65-F5344CB8AC3E}">
        <p14:creationId xmlns:p14="http://schemas.microsoft.com/office/powerpoint/2010/main" val="100350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10134600" cy="922137"/>
          </a:xfrm>
        </p:spPr>
        <p:txBody>
          <a:bodyPr/>
          <a:lstStyle/>
          <a:p>
            <a:r>
              <a:rPr lang="en-US" sz="2400" dirty="0"/>
              <a:t>Existing Risk-Based Recommendations in AHA/ACC Guidelines for Blood Cholesterol</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5</a:t>
            </a:fld>
            <a:endParaRPr lang="en-US" dirty="0"/>
          </a:p>
        </p:txBody>
      </p:sp>
      <p:sp>
        <p:nvSpPr>
          <p:cNvPr id="9" name="TextBox 8">
            <a:extLst>
              <a:ext uri="{FF2B5EF4-FFF2-40B4-BE49-F238E27FC236}">
                <a16:creationId xmlns:a16="http://schemas.microsoft.com/office/drawing/2014/main" id="{C6FFD684-FC2C-722A-F8E0-9164FA7B7871}"/>
              </a:ext>
              <a:ext uri="{C183D7F6-B498-43B3-948B-1728B52AA6E4}">
                <adec:decorative xmlns:adec="http://schemas.microsoft.com/office/drawing/2017/decorative" val="1"/>
              </a:ext>
            </a:extLst>
          </p:cNvPr>
          <p:cNvSpPr txBox="1"/>
          <p:nvPr/>
        </p:nvSpPr>
        <p:spPr>
          <a:xfrm>
            <a:off x="853169" y="1442303"/>
            <a:ext cx="7303462" cy="78242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 </a:t>
            </a:r>
          </a:p>
        </p:txBody>
      </p:sp>
      <p:sp>
        <p:nvSpPr>
          <p:cNvPr id="10" name="Round Same Side Corner Rectangle 60">
            <a:extLst>
              <a:ext uri="{FF2B5EF4-FFF2-40B4-BE49-F238E27FC236}">
                <a16:creationId xmlns:a16="http://schemas.microsoft.com/office/drawing/2014/main" id="{F3268B18-BDAC-E86E-E2E3-F612C69A222F}"/>
              </a:ext>
              <a:ext uri="{C183D7F6-B498-43B3-948B-1728B52AA6E4}">
                <adec:decorative xmlns:adec="http://schemas.microsoft.com/office/drawing/2017/decorative" val="1"/>
              </a:ext>
            </a:extLst>
          </p:cNvPr>
          <p:cNvSpPr/>
          <p:nvPr/>
        </p:nvSpPr>
        <p:spPr>
          <a:xfrm>
            <a:off x="851457" y="2284278"/>
            <a:ext cx="7306466" cy="48308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F4D476-2867-E2CE-67C7-B6DCC527DB2D}"/>
              </a:ext>
              <a:ext uri="{C183D7F6-B498-43B3-948B-1728B52AA6E4}">
                <adec:decorative xmlns:adec="http://schemas.microsoft.com/office/drawing/2017/decorative" val="0"/>
              </a:ext>
            </a:extLst>
          </p:cNvPr>
          <p:cNvSpPr txBox="1"/>
          <p:nvPr/>
        </p:nvSpPr>
        <p:spPr>
          <a:xfrm>
            <a:off x="853169" y="1480009"/>
            <a:ext cx="7303462" cy="66660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574675"/>
            <a:r>
              <a:rPr lang="en-US" sz="1800" u="sng" dirty="0">
                <a:latin typeface="Lub Dub Condensed" panose="020B0506030403020204" pitchFamily="34" charset="0"/>
              </a:rPr>
              <a:t>2018 AHA/ACC/AACVPR/AAPA/ABC/ACPM/ADA/AGS/</a:t>
            </a:r>
            <a:r>
              <a:rPr lang="en-US" sz="1800" u="sng" dirty="0" err="1">
                <a:latin typeface="Lub Dub Condensed" panose="020B0506030403020204" pitchFamily="34" charset="0"/>
              </a:rPr>
              <a:t>APhA</a:t>
            </a:r>
            <a:r>
              <a:rPr lang="en-US" sz="1800" u="sng" dirty="0">
                <a:latin typeface="Lub Dub Condensed" panose="020B0506030403020204" pitchFamily="34" charset="0"/>
              </a:rPr>
              <a:t>/</a:t>
            </a:r>
            <a:br>
              <a:rPr lang="en-US" sz="1800" u="sng" dirty="0">
                <a:latin typeface="Lub Dub Condensed" panose="020B0506030403020204" pitchFamily="34" charset="0"/>
              </a:rPr>
            </a:br>
            <a:r>
              <a:rPr lang="en-US" sz="1800" u="sng" dirty="0">
                <a:latin typeface="Lub Dub Condensed" panose="020B0506030403020204" pitchFamily="34" charset="0"/>
              </a:rPr>
              <a:t>ASPC/NLA/PCNA Guideline on the Management of Blood Cholesterol</a:t>
            </a:r>
          </a:p>
        </p:txBody>
      </p:sp>
      <p:sp>
        <p:nvSpPr>
          <p:cNvPr id="14" name="Round Same Side Corner Rectangle 60">
            <a:extLst>
              <a:ext uri="{FF2B5EF4-FFF2-40B4-BE49-F238E27FC236}">
                <a16:creationId xmlns:a16="http://schemas.microsoft.com/office/drawing/2014/main" id="{F4225FFC-A2CB-8615-9586-E20E28F40E99}"/>
              </a:ext>
              <a:ext uri="{C183D7F6-B498-43B3-948B-1728B52AA6E4}">
                <adec:decorative xmlns:adec="http://schemas.microsoft.com/office/drawing/2017/decorative" val="0"/>
              </a:ext>
            </a:extLst>
          </p:cNvPr>
          <p:cNvSpPr/>
          <p:nvPr/>
        </p:nvSpPr>
        <p:spPr>
          <a:xfrm>
            <a:off x="855575" y="2288397"/>
            <a:ext cx="7306466" cy="483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adults 40 to 75 years of age, clinicians should routinely assess traditional cardiovascular risk factors and calculate 10-year risk of ASCVD by using PCEs. (1)</a:t>
            </a:r>
          </a:p>
        </p:txBody>
      </p:sp>
      <p:sp>
        <p:nvSpPr>
          <p:cNvPr id="27" name="Round Same Side Corner Rectangle 60">
            <a:extLst>
              <a:ext uri="{FF2B5EF4-FFF2-40B4-BE49-F238E27FC236}">
                <a16:creationId xmlns:a16="http://schemas.microsoft.com/office/drawing/2014/main" id="{3BA23EE7-469B-7839-8AFE-DB9119A3B0BC}"/>
              </a:ext>
              <a:ext uri="{C183D7F6-B498-43B3-948B-1728B52AA6E4}">
                <adec:decorative xmlns:adec="http://schemas.microsoft.com/office/drawing/2017/decorative" val="1"/>
              </a:ext>
            </a:extLst>
          </p:cNvPr>
          <p:cNvSpPr/>
          <p:nvPr/>
        </p:nvSpPr>
        <p:spPr>
          <a:xfrm>
            <a:off x="843602" y="2860882"/>
            <a:ext cx="7306466" cy="94342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8" name="Round Same Side Corner Rectangle 60">
            <a:extLst>
              <a:ext uri="{FF2B5EF4-FFF2-40B4-BE49-F238E27FC236}">
                <a16:creationId xmlns:a16="http://schemas.microsoft.com/office/drawing/2014/main" id="{CC20F742-76DA-F887-F086-02B112E1914A}"/>
              </a:ext>
              <a:ext uri="{C183D7F6-B498-43B3-948B-1728B52AA6E4}">
                <adec:decorative xmlns:adec="http://schemas.microsoft.com/office/drawing/2017/decorative" val="0"/>
              </a:ext>
            </a:extLst>
          </p:cNvPr>
          <p:cNvSpPr/>
          <p:nvPr/>
        </p:nvSpPr>
        <p:spPr>
          <a:xfrm>
            <a:off x="847720" y="2865001"/>
            <a:ext cx="7306466" cy="943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the primary prevention of clinical ASCVD in adults 40–75 years of age without diabetes with an LDL-C level of 70–189 mg/dL, the 10-year ASCVD risk of a first “hard” ASCVD event should be estimated by using the race- and sex-specific PCE, and adults should be categorized as being at low risk, borderline risk, intermediate risk, and high risk. (1)</a:t>
            </a:r>
          </a:p>
        </p:txBody>
      </p:sp>
      <p:sp>
        <p:nvSpPr>
          <p:cNvPr id="50" name="Oval 10">
            <a:extLst>
              <a:ext uri="{FF2B5EF4-FFF2-40B4-BE49-F238E27FC236}">
                <a16:creationId xmlns:a16="http://schemas.microsoft.com/office/drawing/2014/main" id="{C482797F-EB92-0F41-9996-7F33860CA260}"/>
              </a:ext>
              <a:ext uri="{C183D7F6-B498-43B3-948B-1728B52AA6E4}">
                <adec:decorative xmlns:adec="http://schemas.microsoft.com/office/drawing/2017/decorative" val="1"/>
              </a:ext>
            </a:extLst>
          </p:cNvPr>
          <p:cNvSpPr>
            <a:spLocks noChangeArrowheads="1"/>
          </p:cNvSpPr>
          <p:nvPr/>
        </p:nvSpPr>
        <p:spPr bwMode="auto">
          <a:xfrm>
            <a:off x="518231" y="1437226"/>
            <a:ext cx="792096" cy="791346"/>
          </a:xfrm>
          <a:prstGeom prst="ellipse">
            <a:avLst/>
          </a:pr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 name="Round Same Side Corner Rectangle 60">
            <a:extLst>
              <a:ext uri="{FF2B5EF4-FFF2-40B4-BE49-F238E27FC236}">
                <a16:creationId xmlns:a16="http://schemas.microsoft.com/office/drawing/2014/main" id="{5E25D6A3-60B3-504B-ECF8-D7E6A5C720E6}"/>
              </a:ext>
              <a:ext uri="{C183D7F6-B498-43B3-948B-1728B52AA6E4}">
                <adec:decorative xmlns:adec="http://schemas.microsoft.com/office/drawing/2017/decorative" val="1"/>
              </a:ext>
            </a:extLst>
          </p:cNvPr>
          <p:cNvSpPr/>
          <p:nvPr/>
        </p:nvSpPr>
        <p:spPr>
          <a:xfrm>
            <a:off x="834175" y="3878977"/>
            <a:ext cx="7306466" cy="63391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5" name="Round Same Side Corner Rectangle 60">
            <a:extLst>
              <a:ext uri="{FF2B5EF4-FFF2-40B4-BE49-F238E27FC236}">
                <a16:creationId xmlns:a16="http://schemas.microsoft.com/office/drawing/2014/main" id="{EED48E0C-C384-FB03-F503-CB8829AE7A2A}"/>
              </a:ext>
              <a:ext uri="{C183D7F6-B498-43B3-948B-1728B52AA6E4}">
                <adec:decorative xmlns:adec="http://schemas.microsoft.com/office/drawing/2017/decorative" val="0"/>
              </a:ext>
            </a:extLst>
          </p:cNvPr>
          <p:cNvSpPr/>
          <p:nvPr/>
        </p:nvSpPr>
        <p:spPr>
          <a:xfrm>
            <a:off x="838293" y="3883096"/>
            <a:ext cx="7306466" cy="633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In adults 40-75 years of age with LDL-C 70-189 mg/dL who are at a 10-year ASCVD risk of &gt; or = 7.5%, CKD not treated with dialysis or kidney transplantation is a risk-enhancing factor and initiation of a moderate-intensity statin combined with ezetimibe can be useful. (2a)</a:t>
            </a:r>
          </a:p>
        </p:txBody>
      </p:sp>
      <p:sp>
        <p:nvSpPr>
          <p:cNvPr id="6" name="Round Same Side Corner Rectangle 60">
            <a:extLst>
              <a:ext uri="{FF2B5EF4-FFF2-40B4-BE49-F238E27FC236}">
                <a16:creationId xmlns:a16="http://schemas.microsoft.com/office/drawing/2014/main" id="{DCB46FC1-A500-04CD-A6DE-CA60D3827D0E}"/>
              </a:ext>
              <a:ext uri="{C183D7F6-B498-43B3-948B-1728B52AA6E4}">
                <adec:decorative xmlns:adec="http://schemas.microsoft.com/office/drawing/2017/decorative" val="1"/>
              </a:ext>
            </a:extLst>
          </p:cNvPr>
          <p:cNvSpPr/>
          <p:nvPr/>
        </p:nvSpPr>
        <p:spPr>
          <a:xfrm>
            <a:off x="826320" y="4596985"/>
            <a:ext cx="7306466" cy="70087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8" name="Round Same Side Corner Rectangle 60">
            <a:extLst>
              <a:ext uri="{FF2B5EF4-FFF2-40B4-BE49-F238E27FC236}">
                <a16:creationId xmlns:a16="http://schemas.microsoft.com/office/drawing/2014/main" id="{4D11C3FB-4971-B5E1-69C0-0B701703D5F4}"/>
              </a:ext>
              <a:ext uri="{C183D7F6-B498-43B3-948B-1728B52AA6E4}">
                <adec:decorative xmlns:adec="http://schemas.microsoft.com/office/drawing/2017/decorative" val="0"/>
              </a:ext>
            </a:extLst>
          </p:cNvPr>
          <p:cNvSpPr/>
          <p:nvPr/>
        </p:nvSpPr>
        <p:spPr>
          <a:xfrm>
            <a:off x="1132096" y="4601104"/>
            <a:ext cx="6484762" cy="68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clinical decision-making in adults of different races and ethnicities, it is reasonable for clinicians to review racial and ethnic features that can influence ASCVD risk to adjust choice of statin or intensity of treatment. (2a)</a:t>
            </a:r>
          </a:p>
        </p:txBody>
      </p:sp>
      <p:sp>
        <p:nvSpPr>
          <p:cNvPr id="11" name="Round Same Side Corner Rectangle 60">
            <a:extLst>
              <a:ext uri="{FF2B5EF4-FFF2-40B4-BE49-F238E27FC236}">
                <a16:creationId xmlns:a16="http://schemas.microsoft.com/office/drawing/2014/main" id="{ABB482E9-3233-1C0D-A2B4-7FEB02194F94}"/>
              </a:ext>
              <a:ext uri="{C183D7F6-B498-43B3-948B-1728B52AA6E4}">
                <adec:decorative xmlns:adec="http://schemas.microsoft.com/office/drawing/2017/decorative" val="1"/>
              </a:ext>
            </a:extLst>
          </p:cNvPr>
          <p:cNvSpPr/>
          <p:nvPr/>
        </p:nvSpPr>
        <p:spPr>
          <a:xfrm>
            <a:off x="843602" y="5354425"/>
            <a:ext cx="7306466" cy="61962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3" name="Round Same Side Corner Rectangle 60">
            <a:extLst>
              <a:ext uri="{FF2B5EF4-FFF2-40B4-BE49-F238E27FC236}">
                <a16:creationId xmlns:a16="http://schemas.microsoft.com/office/drawing/2014/main" id="{3E0C472A-D9C6-3CDF-DA30-81EBBEAB2D6A}"/>
              </a:ext>
              <a:ext uri="{C183D7F6-B498-43B3-948B-1728B52AA6E4}">
                <adec:decorative xmlns:adec="http://schemas.microsoft.com/office/drawing/2017/decorative" val="0"/>
              </a:ext>
            </a:extLst>
          </p:cNvPr>
          <p:cNvSpPr/>
          <p:nvPr/>
        </p:nvSpPr>
        <p:spPr>
          <a:xfrm>
            <a:off x="1177658" y="5429094"/>
            <a:ext cx="6429773" cy="483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Clinicians should consider conditions specific to women, such as premature menopause and history of pregnancy-associated disorders, when discussing lifestyle intervention and potential for benefit of statin therapy. (1)</a:t>
            </a:r>
          </a:p>
        </p:txBody>
      </p:sp>
      <p:pic>
        <p:nvPicPr>
          <p:cNvPr id="15" name="Graphic 29">
            <a:extLst>
              <a:ext uri="{FF2B5EF4-FFF2-40B4-BE49-F238E27FC236}">
                <a16:creationId xmlns:a16="http://schemas.microsoft.com/office/drawing/2014/main" id="{997F3405-2670-461F-1281-D1D9EA1470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4243" y="1473821"/>
            <a:ext cx="689521" cy="689522"/>
          </a:xfrm>
          <a:prstGeom prst="rect">
            <a:avLst/>
          </a:prstGeo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71002" y="2780908"/>
            <a:ext cx="2982798" cy="3271100"/>
          </a:xfrm>
        </p:spPr>
        <p:txBody>
          <a:bodyPr/>
          <a:lstStyle/>
          <a:p>
            <a:r>
              <a:rPr lang="en-US" b="1" dirty="0"/>
              <a:t>Abbreviations: </a:t>
            </a:r>
            <a:r>
              <a:rPr lang="en-US" dirty="0"/>
              <a:t>AACVPR indicates American Association of Cardiovascular and Pulmonary Rehabilitation; AAPA, American Academy of Physician Assistants; ABC, Association of Black Cardiologists; ACC, American College of Cardiology; ACPM, American College of Preventive Medicine; ADA, American Diabetes Association; AGS, American Geriatrics Society; AHA, American Heart Association; </a:t>
            </a:r>
            <a:r>
              <a:rPr lang="en-US" dirty="0" err="1"/>
              <a:t>APhA</a:t>
            </a:r>
            <a:r>
              <a:rPr lang="en-US" dirty="0"/>
              <a:t>, American Pharmacists Association; ASH, American Society of Hypertension; ASPC, American Society for Preventive Cardiology; ASCVD, atherosclerotic cardiovascular disease; BP, blood pressure; CKD, chronic kidney disease; CKM, cardiovascular-kidney-metabolic; CVD, cardiovascular disease; LDL-C, low-density lipoprotein cholesterol; NLA, National Lipids Association; NMA, National Medical Association; PCE, pooled cohort equation; PCNA, Preventive Cardiovascular Nurses Association; and SBP, systolic blood pressure.</a:t>
            </a:r>
          </a:p>
        </p:txBody>
      </p:sp>
    </p:spTree>
    <p:extLst>
      <p:ext uri="{BB962C8B-B14F-4D97-AF65-F5344CB8AC3E}">
        <p14:creationId xmlns:p14="http://schemas.microsoft.com/office/powerpoint/2010/main" val="298288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10134600" cy="922137"/>
          </a:xfrm>
        </p:spPr>
        <p:txBody>
          <a:bodyPr/>
          <a:lstStyle/>
          <a:p>
            <a:r>
              <a:rPr lang="en-US" sz="2400" dirty="0"/>
              <a:t>Existing Risk-Based Recommendations in AHA/ACC Guidelines for High Blood Pressure</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6</a:t>
            </a:fld>
            <a:endParaRPr lang="en-US" dirty="0"/>
          </a:p>
        </p:txBody>
      </p:sp>
      <p:sp>
        <p:nvSpPr>
          <p:cNvPr id="9" name="TextBox 8">
            <a:extLst>
              <a:ext uri="{FF2B5EF4-FFF2-40B4-BE49-F238E27FC236}">
                <a16:creationId xmlns:a16="http://schemas.microsoft.com/office/drawing/2014/main" id="{C6FFD684-FC2C-722A-F8E0-9164FA7B7871}"/>
              </a:ext>
              <a:ext uri="{C183D7F6-B498-43B3-948B-1728B52AA6E4}">
                <adec:decorative xmlns:adec="http://schemas.microsoft.com/office/drawing/2017/decorative" val="1"/>
              </a:ext>
            </a:extLst>
          </p:cNvPr>
          <p:cNvSpPr txBox="1"/>
          <p:nvPr/>
        </p:nvSpPr>
        <p:spPr>
          <a:xfrm>
            <a:off x="853169" y="2013260"/>
            <a:ext cx="7303462" cy="93733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 </a:t>
            </a:r>
          </a:p>
        </p:txBody>
      </p:sp>
      <p:sp>
        <p:nvSpPr>
          <p:cNvPr id="10" name="Round Same Side Corner Rectangle 60">
            <a:extLst>
              <a:ext uri="{FF2B5EF4-FFF2-40B4-BE49-F238E27FC236}">
                <a16:creationId xmlns:a16="http://schemas.microsoft.com/office/drawing/2014/main" id="{F3268B18-BDAC-E86E-E2E3-F612C69A222F}"/>
              </a:ext>
              <a:ext uri="{C183D7F6-B498-43B3-948B-1728B52AA6E4}">
                <adec:decorative xmlns:adec="http://schemas.microsoft.com/office/drawing/2017/decorative" val="1"/>
              </a:ext>
            </a:extLst>
          </p:cNvPr>
          <p:cNvSpPr/>
          <p:nvPr/>
        </p:nvSpPr>
        <p:spPr>
          <a:xfrm>
            <a:off x="847529" y="3010141"/>
            <a:ext cx="7306466" cy="118066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F4D476-2867-E2CE-67C7-B6DCC527DB2D}"/>
              </a:ext>
              <a:ext uri="{C183D7F6-B498-43B3-948B-1728B52AA6E4}">
                <adec:decorative xmlns:adec="http://schemas.microsoft.com/office/drawing/2017/decorative" val="0"/>
              </a:ext>
            </a:extLst>
          </p:cNvPr>
          <p:cNvSpPr txBox="1"/>
          <p:nvPr/>
        </p:nvSpPr>
        <p:spPr>
          <a:xfrm>
            <a:off x="853169" y="2073897"/>
            <a:ext cx="7303462" cy="798579"/>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574675"/>
            <a:r>
              <a:rPr lang="en-US" sz="1800" u="sng" dirty="0">
                <a:latin typeface="Lub Dub Condensed" panose="020B0506030403020204" pitchFamily="34" charset="0"/>
              </a:rPr>
              <a:t>2017 ACC/AHA/AAPA/ABC/ACPM/AGS/</a:t>
            </a:r>
            <a:r>
              <a:rPr lang="en-US" sz="1800" u="sng" dirty="0" err="1">
                <a:latin typeface="Lub Dub Condensed" panose="020B0506030403020204" pitchFamily="34" charset="0"/>
              </a:rPr>
              <a:t>APhA</a:t>
            </a:r>
            <a:r>
              <a:rPr lang="en-US" sz="1800" u="sng" dirty="0">
                <a:latin typeface="Lub Dub Condensed" panose="020B0506030403020204" pitchFamily="34" charset="0"/>
              </a:rPr>
              <a:t>/ASH/ASPC/NMA/ PCNA Guideline for the Prevention, Detection, Evaluation, </a:t>
            </a:r>
            <a:br>
              <a:rPr lang="en-US" sz="1800" u="sng" dirty="0">
                <a:latin typeface="Lub Dub Condensed" panose="020B0506030403020204" pitchFamily="34" charset="0"/>
              </a:rPr>
            </a:br>
            <a:r>
              <a:rPr lang="en-US" sz="1800" u="sng" dirty="0">
                <a:latin typeface="Lub Dub Condensed" panose="020B0506030403020204" pitchFamily="34" charset="0"/>
              </a:rPr>
              <a:t>and Management of High Blood Pressure in Adults</a:t>
            </a:r>
          </a:p>
        </p:txBody>
      </p:sp>
      <p:sp>
        <p:nvSpPr>
          <p:cNvPr id="14" name="Round Same Side Corner Rectangle 60">
            <a:extLst>
              <a:ext uri="{FF2B5EF4-FFF2-40B4-BE49-F238E27FC236}">
                <a16:creationId xmlns:a16="http://schemas.microsoft.com/office/drawing/2014/main" id="{F4225FFC-A2CB-8615-9586-E20E28F40E99}"/>
              </a:ext>
              <a:ext uri="{C183D7F6-B498-43B3-948B-1728B52AA6E4}">
                <adec:decorative xmlns:adec="http://schemas.microsoft.com/office/drawing/2017/decorative" val="0"/>
              </a:ext>
            </a:extLst>
          </p:cNvPr>
          <p:cNvSpPr/>
          <p:nvPr/>
        </p:nvSpPr>
        <p:spPr>
          <a:xfrm>
            <a:off x="1138974" y="3014260"/>
            <a:ext cx="6723576" cy="1180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Use of BP-lowering medications is recommended for secondary prevention of recurrent CVD events in patients with clinical CVD and an average SBP of 130 mm Hg or higher or an average DBP of 80 mm Hg or higher, and for primary prevention in adults with an estimated 10-year ASCVD risk or 10% or higher and an average SBP of 130 mmHg or higher or an average DBP of 80 mmHg or higher. (1)</a:t>
            </a:r>
          </a:p>
        </p:txBody>
      </p:sp>
      <p:sp>
        <p:nvSpPr>
          <p:cNvPr id="50" name="Oval 10">
            <a:extLst>
              <a:ext uri="{FF2B5EF4-FFF2-40B4-BE49-F238E27FC236}">
                <a16:creationId xmlns:a16="http://schemas.microsoft.com/office/drawing/2014/main" id="{C482797F-EB92-0F41-9996-7F33860CA260}"/>
              </a:ext>
              <a:ext uri="{C183D7F6-B498-43B3-948B-1728B52AA6E4}">
                <adec:decorative xmlns:adec="http://schemas.microsoft.com/office/drawing/2017/decorative" val="1"/>
              </a:ext>
            </a:extLst>
          </p:cNvPr>
          <p:cNvSpPr>
            <a:spLocks noChangeArrowheads="1"/>
          </p:cNvSpPr>
          <p:nvPr/>
        </p:nvSpPr>
        <p:spPr bwMode="auto">
          <a:xfrm>
            <a:off x="518231" y="2068822"/>
            <a:ext cx="792096" cy="791346"/>
          </a:xfrm>
          <a:prstGeom prst="ellipse">
            <a:avLst/>
          </a:pr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1" name="Round Same Side Corner Rectangle 60">
            <a:extLst>
              <a:ext uri="{FF2B5EF4-FFF2-40B4-BE49-F238E27FC236}">
                <a16:creationId xmlns:a16="http://schemas.microsoft.com/office/drawing/2014/main" id="{ABB482E9-3233-1C0D-A2B4-7FEB02194F94}"/>
              </a:ext>
              <a:ext uri="{C183D7F6-B498-43B3-948B-1728B52AA6E4}">
                <adec:decorative xmlns:adec="http://schemas.microsoft.com/office/drawing/2017/decorative" val="1"/>
              </a:ext>
            </a:extLst>
          </p:cNvPr>
          <p:cNvSpPr/>
          <p:nvPr/>
        </p:nvSpPr>
        <p:spPr>
          <a:xfrm>
            <a:off x="847529" y="4270344"/>
            <a:ext cx="7306466" cy="77045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3" name="Round Same Side Corner Rectangle 60">
            <a:extLst>
              <a:ext uri="{FF2B5EF4-FFF2-40B4-BE49-F238E27FC236}">
                <a16:creationId xmlns:a16="http://schemas.microsoft.com/office/drawing/2014/main" id="{3E0C472A-D9C6-3CDF-DA30-81EBBEAB2D6A}"/>
              </a:ext>
              <a:ext uri="{C183D7F6-B498-43B3-948B-1728B52AA6E4}">
                <adec:decorative xmlns:adec="http://schemas.microsoft.com/office/drawing/2017/decorative" val="0"/>
              </a:ext>
            </a:extLst>
          </p:cNvPr>
          <p:cNvSpPr/>
          <p:nvPr/>
        </p:nvSpPr>
        <p:spPr>
          <a:xfrm>
            <a:off x="1285876" y="4378248"/>
            <a:ext cx="6429773" cy="600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Use of BP-lowering medications is recommended for primary prevention of CVD in adults with no history of CVD and with an estimated 10-ASCVD risk &lt;10% and an SBP of 140 mmHg or higher or a DBP of 90 mmHg or higher. (1)</a:t>
            </a:r>
          </a:p>
        </p:txBody>
      </p:sp>
      <p:pic>
        <p:nvPicPr>
          <p:cNvPr id="16" name="Picture 15">
            <a:extLst>
              <a:ext uri="{FF2B5EF4-FFF2-40B4-BE49-F238E27FC236}">
                <a16:creationId xmlns:a16="http://schemas.microsoft.com/office/drawing/2014/main" id="{A1505755-8487-0609-8EAF-CBE1FFBA32D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0040" y="2123384"/>
            <a:ext cx="780859" cy="780859"/>
          </a:xfrm>
          <a:prstGeom prst="rect">
            <a:avLst/>
          </a:prstGeo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71002" y="1932495"/>
            <a:ext cx="2982798" cy="3271100"/>
          </a:xfrm>
        </p:spPr>
        <p:txBody>
          <a:bodyPr/>
          <a:lstStyle/>
          <a:p>
            <a:r>
              <a:rPr lang="en-US" b="1" dirty="0"/>
              <a:t>Abbreviations: </a:t>
            </a:r>
            <a:r>
              <a:rPr lang="en-US" dirty="0"/>
              <a:t>AACVPR indicates American Association of Cardiovascular and Pulmonary Rehabilitation; AAPA, American Academy of Physician Assistants; ABC, Association of Black Cardiologists; ACC, American College of Cardiology; ACPM, American College of Preventive Medicine; ADA, American Diabetes Association; AGS, American Geriatrics Society; AHA, American Heart Association; </a:t>
            </a:r>
            <a:r>
              <a:rPr lang="en-US" dirty="0" err="1"/>
              <a:t>APhA</a:t>
            </a:r>
            <a:r>
              <a:rPr lang="en-US" dirty="0"/>
              <a:t>, American Pharmacists Association; ASH, American Society of Hypertension; ASPC, American Society for Preventive Cardiology; ASCVD, atherosclerotic cardiovascular disease; BP, blood pressure; CKD, chronic kidney disease; CKM, cardiovascular-kidney-metabolic; CVD, cardiovascular disease; LDL-C, low-density lipoprotein cholesterol; NLA, National Lipids Association; NMA, National Medical Association; PCE, pooled cohort equation; PCNA, Preventive Cardiovascular Nurses Association; and SBP, systolic blood pressure.</a:t>
            </a:r>
          </a:p>
        </p:txBody>
      </p:sp>
    </p:spTree>
    <p:extLst>
      <p:ext uri="{BB962C8B-B14F-4D97-AF65-F5344CB8AC3E}">
        <p14:creationId xmlns:p14="http://schemas.microsoft.com/office/powerpoint/2010/main" val="58827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10134600" cy="922137"/>
          </a:xfrm>
        </p:spPr>
        <p:txBody>
          <a:bodyPr/>
          <a:lstStyle/>
          <a:p>
            <a:r>
              <a:rPr lang="en-US" sz="2400" dirty="0"/>
              <a:t>Existing Risk-Based Recommendations in AHA/ACC Guidelines for Heart Failure</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7</a:t>
            </a:fld>
            <a:endParaRPr lang="en-US" dirty="0"/>
          </a:p>
        </p:txBody>
      </p:sp>
      <p:sp>
        <p:nvSpPr>
          <p:cNvPr id="9" name="TextBox 8">
            <a:extLst>
              <a:ext uri="{FF2B5EF4-FFF2-40B4-BE49-F238E27FC236}">
                <a16:creationId xmlns:a16="http://schemas.microsoft.com/office/drawing/2014/main" id="{C6FFD684-FC2C-722A-F8E0-9164FA7B7871}"/>
              </a:ext>
              <a:ext uri="{C183D7F6-B498-43B3-948B-1728B52AA6E4}">
                <adec:decorative xmlns:adec="http://schemas.microsoft.com/office/drawing/2017/decorative" val="1"/>
              </a:ext>
            </a:extLst>
          </p:cNvPr>
          <p:cNvSpPr txBox="1"/>
          <p:nvPr/>
        </p:nvSpPr>
        <p:spPr>
          <a:xfrm>
            <a:off x="3225001" y="1829020"/>
            <a:ext cx="4760841" cy="74214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 </a:t>
            </a:r>
          </a:p>
        </p:txBody>
      </p:sp>
      <p:sp>
        <p:nvSpPr>
          <p:cNvPr id="10" name="Round Same Side Corner Rectangle 60">
            <a:extLst>
              <a:ext uri="{FF2B5EF4-FFF2-40B4-BE49-F238E27FC236}">
                <a16:creationId xmlns:a16="http://schemas.microsoft.com/office/drawing/2014/main" id="{F3268B18-BDAC-E86E-E2E3-F612C69A222F}"/>
              </a:ext>
              <a:ext uri="{C183D7F6-B498-43B3-948B-1728B52AA6E4}">
                <adec:decorative xmlns:adec="http://schemas.microsoft.com/office/drawing/2017/decorative" val="1"/>
              </a:ext>
            </a:extLst>
          </p:cNvPr>
          <p:cNvSpPr/>
          <p:nvPr/>
        </p:nvSpPr>
        <p:spPr>
          <a:xfrm>
            <a:off x="3223042" y="2607038"/>
            <a:ext cx="4762799" cy="63391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F4D476-2867-E2CE-67C7-B6DCC527DB2D}"/>
              </a:ext>
              <a:ext uri="{C183D7F6-B498-43B3-948B-1728B52AA6E4}">
                <adec:decorative xmlns:adec="http://schemas.microsoft.com/office/drawing/2017/decorative" val="0"/>
              </a:ext>
            </a:extLst>
          </p:cNvPr>
          <p:cNvSpPr txBox="1"/>
          <p:nvPr/>
        </p:nvSpPr>
        <p:spPr>
          <a:xfrm>
            <a:off x="3143786" y="1826742"/>
            <a:ext cx="4760841" cy="74214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u="sng" dirty="0">
                <a:latin typeface="Lub Dub Condensed" panose="020B0506030403020204" pitchFamily="34" charset="0"/>
              </a:rPr>
              <a:t>2022 ACC/AHA/HFSA Guideline for </a:t>
            </a:r>
            <a:br>
              <a:rPr lang="en-US" u="sng" dirty="0">
                <a:latin typeface="Lub Dub Condensed" panose="020B0506030403020204" pitchFamily="34" charset="0"/>
              </a:rPr>
            </a:br>
            <a:r>
              <a:rPr lang="en-US" u="sng" dirty="0">
                <a:latin typeface="Lub Dub Condensed" panose="020B0506030403020204" pitchFamily="34" charset="0"/>
              </a:rPr>
              <a:t>the Management of Heart Failure</a:t>
            </a:r>
          </a:p>
        </p:txBody>
      </p:sp>
      <p:sp>
        <p:nvSpPr>
          <p:cNvPr id="14" name="Round Same Side Corner Rectangle 60">
            <a:extLst>
              <a:ext uri="{FF2B5EF4-FFF2-40B4-BE49-F238E27FC236}">
                <a16:creationId xmlns:a16="http://schemas.microsoft.com/office/drawing/2014/main" id="{F4225FFC-A2CB-8615-9586-E20E28F40E99}"/>
              </a:ext>
              <a:ext uri="{C183D7F6-B498-43B3-948B-1728B52AA6E4}">
                <adec:decorative xmlns:adec="http://schemas.microsoft.com/office/drawing/2017/decorative" val="0"/>
              </a:ext>
            </a:extLst>
          </p:cNvPr>
          <p:cNvSpPr/>
          <p:nvPr/>
        </p:nvSpPr>
        <p:spPr>
          <a:xfrm>
            <a:off x="3143786" y="2656865"/>
            <a:ext cx="4762799" cy="633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In the general population, validated multivariable risk scores can be useful to estimate subsequent risk of incident HF. (2a)</a:t>
            </a:r>
          </a:p>
        </p:txBody>
      </p:sp>
      <p:sp>
        <p:nvSpPr>
          <p:cNvPr id="27" name="Round Same Side Corner Rectangle 60">
            <a:extLst>
              <a:ext uri="{FF2B5EF4-FFF2-40B4-BE49-F238E27FC236}">
                <a16:creationId xmlns:a16="http://schemas.microsoft.com/office/drawing/2014/main" id="{3BA23EE7-469B-7839-8AFE-DB9119A3B0BC}"/>
              </a:ext>
              <a:ext uri="{C183D7F6-B498-43B3-948B-1728B52AA6E4}">
                <adec:decorative xmlns:adec="http://schemas.microsoft.com/office/drawing/2017/decorative" val="1"/>
              </a:ext>
            </a:extLst>
          </p:cNvPr>
          <p:cNvSpPr/>
          <p:nvPr/>
        </p:nvSpPr>
        <p:spPr>
          <a:xfrm>
            <a:off x="3223042" y="3325158"/>
            <a:ext cx="4762799" cy="114139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8" name="Round Same Side Corner Rectangle 60">
            <a:extLst>
              <a:ext uri="{FF2B5EF4-FFF2-40B4-BE49-F238E27FC236}">
                <a16:creationId xmlns:a16="http://schemas.microsoft.com/office/drawing/2014/main" id="{CC20F742-76DA-F887-F086-02B112E1914A}"/>
              </a:ext>
              <a:ext uri="{C183D7F6-B498-43B3-948B-1728B52AA6E4}">
                <adec:decorative xmlns:adec="http://schemas.microsoft.com/office/drawing/2017/decorative" val="0"/>
              </a:ext>
            </a:extLst>
          </p:cNvPr>
          <p:cNvSpPr/>
          <p:nvPr/>
        </p:nvSpPr>
        <p:spPr>
          <a:xfrm>
            <a:off x="3143786" y="3297476"/>
            <a:ext cx="4762799" cy="1141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patients at risk of developing HF, natriuretic peptide biomarker-based screening followed by team-based care, including a cardiovascular specialist optimizing GDMT, can be useful to prevent the development of left ventricular dysfunction or new-onset HF. (2a)</a:t>
            </a:r>
          </a:p>
        </p:txBody>
      </p:sp>
      <p:sp>
        <p:nvSpPr>
          <p:cNvPr id="50" name="Oval 10">
            <a:extLst>
              <a:ext uri="{FF2B5EF4-FFF2-40B4-BE49-F238E27FC236}">
                <a16:creationId xmlns:a16="http://schemas.microsoft.com/office/drawing/2014/main" id="{C482797F-EB92-0F41-9996-7F33860CA260}"/>
              </a:ext>
              <a:ext uri="{C183D7F6-B498-43B3-948B-1728B52AA6E4}">
                <adec:decorative xmlns:adec="http://schemas.microsoft.com/office/drawing/2017/decorative" val="1"/>
              </a:ext>
            </a:extLst>
          </p:cNvPr>
          <p:cNvSpPr>
            <a:spLocks noChangeArrowheads="1"/>
          </p:cNvSpPr>
          <p:nvPr/>
        </p:nvSpPr>
        <p:spPr bwMode="auto">
          <a:xfrm>
            <a:off x="2666523" y="1808996"/>
            <a:ext cx="792096" cy="791346"/>
          </a:xfrm>
          <a:prstGeom prst="ellipse">
            <a:avLst/>
          </a:pr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pic>
        <p:nvPicPr>
          <p:cNvPr id="53" name="Picture 52">
            <a:extLst>
              <a:ext uri="{FF2B5EF4-FFF2-40B4-BE49-F238E27FC236}">
                <a16:creationId xmlns:a16="http://schemas.microsoft.com/office/drawing/2014/main" id="{713B55AA-10E8-60D5-DC91-B908619D24B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34315" y="1862615"/>
            <a:ext cx="737727" cy="737727"/>
          </a:xfrm>
          <a:prstGeom prst="rect">
            <a:avLst/>
          </a:prstGeo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a:t>
            </a:r>
            <a:r>
              <a:rPr lang="en-US" dirty="0"/>
              <a:t> ACC indicates American College of Cardiology; AHA, American Heart Association; ASCVD, atherosclerotic cardiovascular disease; </a:t>
            </a:r>
            <a:br>
              <a:rPr lang="en-US" dirty="0"/>
            </a:br>
            <a:r>
              <a:rPr lang="en-US" dirty="0"/>
              <a:t>GDMT, guideline-directed medical therapy; HF, heart failure; HFSA, Heart Failure Society of America; and PCE, pooled cohort equation.</a:t>
            </a:r>
          </a:p>
        </p:txBody>
      </p:sp>
    </p:spTree>
    <p:extLst>
      <p:ext uri="{BB962C8B-B14F-4D97-AF65-F5344CB8AC3E}">
        <p14:creationId xmlns:p14="http://schemas.microsoft.com/office/powerpoint/2010/main" val="407519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5">
            <a:extLst>
              <a:ext uri="{FF2B5EF4-FFF2-40B4-BE49-F238E27FC236}">
                <a16:creationId xmlns:a16="http://schemas.microsoft.com/office/drawing/2014/main" id="{33B5FB0B-81B7-207D-5400-CF846FEA1DBC}"/>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66537" y="1740726"/>
            <a:ext cx="10290685" cy="3447569"/>
          </a:xfrm>
        </p:spPr>
      </p:pic>
      <p:sp>
        <p:nvSpPr>
          <p:cNvPr id="48" name="Rectangle 47">
            <a:extLst>
              <a:ext uri="{FF2B5EF4-FFF2-40B4-BE49-F238E27FC236}">
                <a16:creationId xmlns:a16="http://schemas.microsoft.com/office/drawing/2014/main" id="{893D4654-5A9C-F8E7-E3EE-FC1E274E512B}"/>
              </a:ext>
              <a:ext uri="{C183D7F6-B498-43B3-948B-1728B52AA6E4}">
                <adec:decorative xmlns:adec="http://schemas.microsoft.com/office/drawing/2017/decorative" val="1"/>
              </a:ext>
            </a:extLst>
          </p:cNvPr>
          <p:cNvSpPr/>
          <p:nvPr/>
        </p:nvSpPr>
        <p:spPr>
          <a:xfrm>
            <a:off x="3148413" y="2680538"/>
            <a:ext cx="2373498" cy="2308712"/>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49" name="Rectangle 48">
            <a:extLst>
              <a:ext uri="{FF2B5EF4-FFF2-40B4-BE49-F238E27FC236}">
                <a16:creationId xmlns:a16="http://schemas.microsoft.com/office/drawing/2014/main" id="{02BA77B2-FFFB-2E76-3AFC-BD9C1821B7FD}"/>
              </a:ext>
              <a:ext uri="{C183D7F6-B498-43B3-948B-1728B52AA6E4}">
                <adec:decorative xmlns:adec="http://schemas.microsoft.com/office/drawing/2017/decorative" val="1"/>
              </a:ext>
            </a:extLst>
          </p:cNvPr>
          <p:cNvSpPr/>
          <p:nvPr/>
        </p:nvSpPr>
        <p:spPr>
          <a:xfrm>
            <a:off x="5706661" y="2628752"/>
            <a:ext cx="2593960" cy="2308712"/>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50" name="Rectangle 49">
            <a:extLst>
              <a:ext uri="{FF2B5EF4-FFF2-40B4-BE49-F238E27FC236}">
                <a16:creationId xmlns:a16="http://schemas.microsoft.com/office/drawing/2014/main" id="{745A3D27-8396-6DC7-46EF-A365FC66EDED}"/>
              </a:ext>
              <a:ext uri="{C183D7F6-B498-43B3-948B-1728B52AA6E4}">
                <adec:decorative xmlns:adec="http://schemas.microsoft.com/office/drawing/2017/decorative" val="1"/>
              </a:ext>
            </a:extLst>
          </p:cNvPr>
          <p:cNvSpPr/>
          <p:nvPr/>
        </p:nvSpPr>
        <p:spPr>
          <a:xfrm>
            <a:off x="8414350" y="2628751"/>
            <a:ext cx="2460796" cy="2396009"/>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39" name="Rectangle 38">
            <a:extLst>
              <a:ext uri="{FF2B5EF4-FFF2-40B4-BE49-F238E27FC236}">
                <a16:creationId xmlns:a16="http://schemas.microsoft.com/office/drawing/2014/main" id="{C907749B-99C6-08A4-AAEC-7B43D1791A1B}"/>
              </a:ext>
              <a:ext uri="{C183D7F6-B498-43B3-948B-1728B52AA6E4}">
                <adec:decorative xmlns:adec="http://schemas.microsoft.com/office/drawing/2017/decorative" val="1"/>
              </a:ext>
            </a:extLst>
          </p:cNvPr>
          <p:cNvSpPr/>
          <p:nvPr/>
        </p:nvSpPr>
        <p:spPr>
          <a:xfrm>
            <a:off x="866852" y="1996959"/>
            <a:ext cx="1379198" cy="435523"/>
          </a:xfrm>
          <a:prstGeom prst="rect">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31" name="Rectangle 30">
            <a:extLst>
              <a:ext uri="{FF2B5EF4-FFF2-40B4-BE49-F238E27FC236}">
                <a16:creationId xmlns:a16="http://schemas.microsoft.com/office/drawing/2014/main" id="{4478B98C-EC46-DE95-180F-F798DE54C6D7}"/>
              </a:ext>
              <a:ext uri="{C183D7F6-B498-43B3-948B-1728B52AA6E4}">
                <adec:decorative xmlns:adec="http://schemas.microsoft.com/office/drawing/2017/decorative" val="1"/>
              </a:ext>
            </a:extLst>
          </p:cNvPr>
          <p:cNvSpPr/>
          <p:nvPr/>
        </p:nvSpPr>
        <p:spPr>
          <a:xfrm>
            <a:off x="874250" y="2643549"/>
            <a:ext cx="2082014" cy="2248048"/>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54" name="Rectangle 53">
            <a:extLst>
              <a:ext uri="{FF2B5EF4-FFF2-40B4-BE49-F238E27FC236}">
                <a16:creationId xmlns:a16="http://schemas.microsoft.com/office/drawing/2014/main" id="{08982A2B-C2E2-D4A4-18C5-CB29144631A0}"/>
              </a:ext>
              <a:ext uri="{C183D7F6-B498-43B3-948B-1728B52AA6E4}">
                <adec:decorative xmlns:adec="http://schemas.microsoft.com/office/drawing/2017/decorative" val="1"/>
              </a:ext>
            </a:extLst>
          </p:cNvPr>
          <p:cNvSpPr/>
          <p:nvPr/>
        </p:nvSpPr>
        <p:spPr>
          <a:xfrm>
            <a:off x="3231271" y="1955528"/>
            <a:ext cx="1562671" cy="513943"/>
          </a:xfrm>
          <a:prstGeom prst="rect">
            <a:avLst/>
          </a:prstGeom>
          <a:solidFill>
            <a:srgbClr val="65B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53" name="Rectangle 52">
            <a:extLst>
              <a:ext uri="{FF2B5EF4-FFF2-40B4-BE49-F238E27FC236}">
                <a16:creationId xmlns:a16="http://schemas.microsoft.com/office/drawing/2014/main" id="{58B57D03-A40F-9C02-D38D-1ED0F12A9B72}"/>
              </a:ext>
              <a:ext uri="{C183D7F6-B498-43B3-948B-1728B52AA6E4}">
                <adec:decorative xmlns:adec="http://schemas.microsoft.com/office/drawing/2017/decorative" val="1"/>
              </a:ext>
            </a:extLst>
          </p:cNvPr>
          <p:cNvSpPr/>
          <p:nvPr/>
        </p:nvSpPr>
        <p:spPr>
          <a:xfrm>
            <a:off x="8460218" y="1973284"/>
            <a:ext cx="1715070" cy="513943"/>
          </a:xfrm>
          <a:prstGeom prst="rect">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51" name="Rectangle 50">
            <a:extLst>
              <a:ext uri="{FF2B5EF4-FFF2-40B4-BE49-F238E27FC236}">
                <a16:creationId xmlns:a16="http://schemas.microsoft.com/office/drawing/2014/main" id="{F7759D01-584D-9006-F9E8-199539748F7C}"/>
              </a:ext>
              <a:ext uri="{C183D7F6-B498-43B3-948B-1728B52AA6E4}">
                <adec:decorative xmlns:adec="http://schemas.microsoft.com/office/drawing/2017/decorative" val="1"/>
              </a:ext>
            </a:extLst>
          </p:cNvPr>
          <p:cNvSpPr/>
          <p:nvPr/>
        </p:nvSpPr>
        <p:spPr>
          <a:xfrm>
            <a:off x="5955236" y="1927416"/>
            <a:ext cx="1484251" cy="513943"/>
          </a:xfrm>
          <a:prstGeom prst="rect">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11" name="Title 10">
            <a:extLst>
              <a:ext uri="{FF2B5EF4-FFF2-40B4-BE49-F238E27FC236}">
                <a16:creationId xmlns:a16="http://schemas.microsoft.com/office/drawing/2014/main" id="{0B90A028-F3D4-58AA-6752-B37531952D83}"/>
              </a:ext>
            </a:extLst>
          </p:cNvPr>
          <p:cNvSpPr>
            <a:spLocks noGrp="1"/>
          </p:cNvSpPr>
          <p:nvPr>
            <p:ph type="title"/>
          </p:nvPr>
        </p:nvSpPr>
        <p:spPr>
          <a:xfrm>
            <a:off x="838200" y="365125"/>
            <a:ext cx="9672961" cy="931015"/>
          </a:xfrm>
        </p:spPr>
        <p:txBody>
          <a:bodyPr/>
          <a:lstStyle/>
          <a:p>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Conceptual Framework: Integrating PREVENT </a:t>
            </a:r>
            <a:r>
              <a:rPr lang="en-US" sz="2400" dirty="0">
                <a:solidFill>
                  <a:prstClr val="black"/>
                </a:solidFill>
              </a:rPr>
              <a:t>into</a:t>
            </a: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CKM Staging</a:t>
            </a:r>
            <a:endParaRPr lang="en-US" dirty="0"/>
          </a:p>
        </p:txBody>
      </p:sp>
      <p:sp>
        <p:nvSpPr>
          <p:cNvPr id="40" name="TextBox 39">
            <a:extLst>
              <a:ext uri="{FF2B5EF4-FFF2-40B4-BE49-F238E27FC236}">
                <a16:creationId xmlns:a16="http://schemas.microsoft.com/office/drawing/2014/main" id="{71EAFE86-5483-C39D-6080-1BABC4D26429}"/>
              </a:ext>
            </a:extLst>
          </p:cNvPr>
          <p:cNvSpPr txBox="1"/>
          <p:nvPr/>
        </p:nvSpPr>
        <p:spPr>
          <a:xfrm>
            <a:off x="838940" y="1945078"/>
            <a:ext cx="1726706" cy="541046"/>
          </a:xfrm>
          <a:prstGeom prst="rect">
            <a:avLst/>
          </a:prstGeom>
          <a:noFill/>
        </p:spPr>
        <p:txBody>
          <a:bodyPr wrap="square">
            <a:spAutoFit/>
          </a:bodyPr>
          <a:lstStyle/>
          <a:p>
            <a:pPr algn="ctr">
              <a:lnSpc>
                <a:spcPct val="80000"/>
              </a:lnSpc>
            </a:pPr>
            <a:r>
              <a:rPr lang="en-US" b="1" dirty="0">
                <a:solidFill>
                  <a:schemeClr val="bg1"/>
                </a:solidFill>
              </a:rPr>
              <a:t>Screen for </a:t>
            </a:r>
          </a:p>
          <a:p>
            <a:pPr algn="ctr">
              <a:lnSpc>
                <a:spcPct val="80000"/>
              </a:lnSpc>
            </a:pPr>
            <a:r>
              <a:rPr lang="en-US" b="1" dirty="0">
                <a:solidFill>
                  <a:schemeClr val="bg1"/>
                </a:solidFill>
              </a:rPr>
              <a:t>CKM Risk</a:t>
            </a:r>
          </a:p>
        </p:txBody>
      </p:sp>
      <p:sp>
        <p:nvSpPr>
          <p:cNvPr id="41" name="TextBox 40">
            <a:extLst>
              <a:ext uri="{FF2B5EF4-FFF2-40B4-BE49-F238E27FC236}">
                <a16:creationId xmlns:a16="http://schemas.microsoft.com/office/drawing/2014/main" id="{A9150C56-D9B2-8CDD-D578-F1A6676152B4}"/>
              </a:ext>
            </a:extLst>
          </p:cNvPr>
          <p:cNvSpPr txBox="1"/>
          <p:nvPr/>
        </p:nvSpPr>
        <p:spPr>
          <a:xfrm>
            <a:off x="856696" y="2616347"/>
            <a:ext cx="2081813" cy="2149819"/>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Assess Life’s Essential 8 (dietary patterns, physical activity, sleep duration and quality, nicotine exposure, body mass index, blood pressure, lipids, and blood sugar)</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Consider additional testing as clinically indicated: HbA1c, UACR, etc.</a:t>
            </a:r>
          </a:p>
        </p:txBody>
      </p:sp>
      <p:sp>
        <p:nvSpPr>
          <p:cNvPr id="42" name="TextBox 41">
            <a:extLst>
              <a:ext uri="{FF2B5EF4-FFF2-40B4-BE49-F238E27FC236}">
                <a16:creationId xmlns:a16="http://schemas.microsoft.com/office/drawing/2014/main" id="{DA9BEA0C-1B0F-A085-F6DC-9F6868538E15}"/>
              </a:ext>
            </a:extLst>
          </p:cNvPr>
          <p:cNvSpPr txBox="1"/>
          <p:nvPr/>
        </p:nvSpPr>
        <p:spPr>
          <a:xfrm>
            <a:off x="3326166" y="1945078"/>
            <a:ext cx="1485531" cy="541046"/>
          </a:xfrm>
          <a:prstGeom prst="rect">
            <a:avLst/>
          </a:prstGeom>
          <a:noFill/>
        </p:spPr>
        <p:txBody>
          <a:bodyPr wrap="square">
            <a:spAutoFit/>
          </a:bodyPr>
          <a:lstStyle/>
          <a:p>
            <a:pPr algn="ctr">
              <a:lnSpc>
                <a:spcPct val="80000"/>
              </a:lnSpc>
            </a:pPr>
            <a:r>
              <a:rPr lang="en-US" b="1" dirty="0">
                <a:solidFill>
                  <a:schemeClr val="bg1"/>
                </a:solidFill>
              </a:rPr>
              <a:t>Assess</a:t>
            </a:r>
          </a:p>
          <a:p>
            <a:pPr algn="ctr">
              <a:lnSpc>
                <a:spcPct val="80000"/>
              </a:lnSpc>
            </a:pPr>
            <a:r>
              <a:rPr lang="en-US" b="1" dirty="0">
                <a:solidFill>
                  <a:schemeClr val="bg1"/>
                </a:solidFill>
              </a:rPr>
              <a:t>CKM Risk</a:t>
            </a:r>
          </a:p>
        </p:txBody>
      </p:sp>
      <p:sp>
        <p:nvSpPr>
          <p:cNvPr id="43" name="TextBox 42">
            <a:extLst>
              <a:ext uri="{FF2B5EF4-FFF2-40B4-BE49-F238E27FC236}">
                <a16:creationId xmlns:a16="http://schemas.microsoft.com/office/drawing/2014/main" id="{8DDBE1FC-E10A-8F88-FA98-AB8454C71F2A}"/>
              </a:ext>
            </a:extLst>
          </p:cNvPr>
          <p:cNvSpPr txBox="1"/>
          <p:nvPr/>
        </p:nvSpPr>
        <p:spPr>
          <a:xfrm>
            <a:off x="3113104" y="2616347"/>
            <a:ext cx="2506461" cy="2497607"/>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Among adults aged 30-79 years</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300" dirty="0">
                <a:solidFill>
                  <a:prstClr val="black"/>
                </a:solidFill>
                <a:latin typeface="Calibri" panose="020F0502020204030204"/>
              </a:rPr>
              <a:t>Calculate: 10- and 30-year absolute risk of CVD, ASCVD, and HF with PREVENT</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300" dirty="0">
                <a:solidFill>
                  <a:prstClr val="black"/>
                </a:solidFill>
                <a:latin typeface="Calibri" panose="020F0502020204030204"/>
              </a:rPr>
              <a:t>Personalize: in the setting of a clinician-patient discussion, consider risk decision-making</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300" dirty="0">
                <a:solidFill>
                  <a:prstClr val="black"/>
                </a:solidFill>
                <a:latin typeface="Calibri" panose="020F0502020204030204"/>
              </a:rPr>
              <a:t>Reclassify: in those at intermediate risk or when there is uncertainty, consider sequential testing with biomarkers or imaging</a:t>
            </a:r>
          </a:p>
        </p:txBody>
      </p:sp>
      <p:sp>
        <p:nvSpPr>
          <p:cNvPr id="44" name="TextBox 43">
            <a:extLst>
              <a:ext uri="{FF2B5EF4-FFF2-40B4-BE49-F238E27FC236}">
                <a16:creationId xmlns:a16="http://schemas.microsoft.com/office/drawing/2014/main" id="{F42CF36F-7287-31A5-B890-7EBC5D364CE7}"/>
              </a:ext>
            </a:extLst>
          </p:cNvPr>
          <p:cNvSpPr txBox="1"/>
          <p:nvPr/>
        </p:nvSpPr>
        <p:spPr>
          <a:xfrm>
            <a:off x="5945081" y="1945078"/>
            <a:ext cx="1529917" cy="541046"/>
          </a:xfrm>
          <a:prstGeom prst="rect">
            <a:avLst/>
          </a:prstGeom>
          <a:noFill/>
        </p:spPr>
        <p:txBody>
          <a:bodyPr wrap="square">
            <a:spAutoFit/>
          </a:bodyPr>
          <a:lstStyle/>
          <a:p>
            <a:pPr algn="ctr">
              <a:lnSpc>
                <a:spcPct val="80000"/>
              </a:lnSpc>
            </a:pPr>
            <a:r>
              <a:rPr lang="en-US" b="1" dirty="0">
                <a:solidFill>
                  <a:schemeClr val="bg1"/>
                </a:solidFill>
              </a:rPr>
              <a:t>Determine</a:t>
            </a:r>
          </a:p>
          <a:p>
            <a:pPr algn="ctr">
              <a:lnSpc>
                <a:spcPct val="80000"/>
              </a:lnSpc>
            </a:pPr>
            <a:r>
              <a:rPr lang="en-US" b="1" dirty="0">
                <a:solidFill>
                  <a:schemeClr val="bg1"/>
                </a:solidFill>
              </a:rPr>
              <a:t>CKM Risk</a:t>
            </a:r>
          </a:p>
        </p:txBody>
      </p:sp>
      <p:sp>
        <p:nvSpPr>
          <p:cNvPr id="45" name="TextBox 44">
            <a:extLst>
              <a:ext uri="{FF2B5EF4-FFF2-40B4-BE49-F238E27FC236}">
                <a16:creationId xmlns:a16="http://schemas.microsoft.com/office/drawing/2014/main" id="{36584DC6-0C6C-AEC5-658F-81AB2FAAEBD0}"/>
              </a:ext>
            </a:extLst>
          </p:cNvPr>
          <p:cNvSpPr txBox="1"/>
          <p:nvPr/>
        </p:nvSpPr>
        <p:spPr>
          <a:xfrm>
            <a:off x="5663955" y="2616347"/>
            <a:ext cx="2556768" cy="2020553"/>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CKM Stage 0: no CKM risk factors</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CKM Stage 1: excess and /or dysfunctional adiposity</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CKM Stage 2: metabolic risk factors or CKD</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CKM Stage 3: subclinical CVD, very high-risk CKD, or high predicted CVD risk by PREVENT</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CKM Stage 4: Clinical CVD</a:t>
            </a:r>
          </a:p>
        </p:txBody>
      </p:sp>
      <p:sp>
        <p:nvSpPr>
          <p:cNvPr id="46" name="TextBox 45">
            <a:extLst>
              <a:ext uri="{FF2B5EF4-FFF2-40B4-BE49-F238E27FC236}">
                <a16:creationId xmlns:a16="http://schemas.microsoft.com/office/drawing/2014/main" id="{8B0B3B8F-8A5E-9F6C-092F-89B32BE7AB59}"/>
              </a:ext>
            </a:extLst>
          </p:cNvPr>
          <p:cNvSpPr txBox="1"/>
          <p:nvPr/>
        </p:nvSpPr>
        <p:spPr>
          <a:xfrm>
            <a:off x="8670525" y="1945078"/>
            <a:ext cx="1396753" cy="541046"/>
          </a:xfrm>
          <a:prstGeom prst="rect">
            <a:avLst/>
          </a:prstGeom>
          <a:noFill/>
        </p:spPr>
        <p:txBody>
          <a:bodyPr wrap="square">
            <a:spAutoFit/>
          </a:bodyPr>
          <a:lstStyle/>
          <a:p>
            <a:pPr algn="ctr">
              <a:lnSpc>
                <a:spcPct val="80000"/>
              </a:lnSpc>
            </a:pPr>
            <a:r>
              <a:rPr lang="en-US" b="1" dirty="0">
                <a:solidFill>
                  <a:schemeClr val="bg1"/>
                </a:solidFill>
              </a:rPr>
              <a:t>Reduce</a:t>
            </a:r>
          </a:p>
          <a:p>
            <a:pPr algn="ctr">
              <a:lnSpc>
                <a:spcPct val="80000"/>
              </a:lnSpc>
            </a:pPr>
            <a:r>
              <a:rPr lang="en-US" b="1" dirty="0">
                <a:solidFill>
                  <a:schemeClr val="bg1"/>
                </a:solidFill>
              </a:rPr>
              <a:t>CKM Risk</a:t>
            </a:r>
          </a:p>
        </p:txBody>
      </p:sp>
      <p:sp>
        <p:nvSpPr>
          <p:cNvPr id="47" name="TextBox 46">
            <a:extLst>
              <a:ext uri="{FF2B5EF4-FFF2-40B4-BE49-F238E27FC236}">
                <a16:creationId xmlns:a16="http://schemas.microsoft.com/office/drawing/2014/main" id="{03043D00-1231-C9A7-0D18-B59E343E1889}"/>
              </a:ext>
            </a:extLst>
          </p:cNvPr>
          <p:cNvSpPr txBox="1"/>
          <p:nvPr/>
        </p:nvSpPr>
        <p:spPr>
          <a:xfrm>
            <a:off x="8371642" y="2616347"/>
            <a:ext cx="2574525" cy="2303708"/>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Promote CKM health, prevent progression, prioritize regression</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Treat CKM factors and consider cardioprotective therapies according to guideline recommendations when indicated</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Screen for and address adverse SDOH</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Reassess CKM factors at guideline-recommended intervals</a:t>
            </a:r>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2085143" y="5579744"/>
            <a:ext cx="8021715" cy="585627"/>
          </a:xfrm>
        </p:spPr>
        <p:txBody>
          <a:bodyPr/>
          <a:lstStyle/>
          <a:p>
            <a:pPr marL="0" indent="0"/>
            <a:r>
              <a:rPr lang="en-US" b="1" dirty="0"/>
              <a:t>Abbreviations: </a:t>
            </a:r>
            <a:r>
              <a:rPr lang="en-US" dirty="0"/>
              <a:t>ASCVD indicates atherosclerotic cardiovascular disease; CKM, cardiovascular-kidney-metabolic; CVD, cardiovascular disease; GLP-1RA, glucagon-like peptide-1 receptor agonist; HbA1c, hemoglobin A1c; HF, heart failure; PREVENT, Predicting Risk of CVD Events; SDOH, social determinants of health; SGTL2i, sodium glucose co-transporter 2 inhibitor; and UACR, urine albumin-to-creatinine ratio. </a:t>
            </a:r>
            <a:r>
              <a:rPr lang="en-US" b="1" dirty="0"/>
              <a:t> </a:t>
            </a:r>
            <a:endParaRPr lang="en-US"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297251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9735105" cy="922137"/>
          </a:xfrm>
        </p:spPr>
        <p:txBody>
          <a:bodyPr/>
          <a:lstStyle/>
          <a:p>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Conceptual Framework: Integrating PREVENT </a:t>
            </a:r>
            <a:r>
              <a:rPr lang="en-US" sz="2400" dirty="0">
                <a:solidFill>
                  <a:prstClr val="black"/>
                </a:solidFill>
              </a:rPr>
              <a:t>into</a:t>
            </a: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CKM Staging</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9</a:t>
            </a:fld>
            <a:endParaRPr lang="en-US" dirty="0"/>
          </a:p>
        </p:txBody>
      </p:sp>
      <p:pic>
        <p:nvPicPr>
          <p:cNvPr id="5" name="Picture 4">
            <a:extLst>
              <a:ext uri="{FF2B5EF4-FFF2-40B4-BE49-F238E27FC236}">
                <a16:creationId xmlns:a16="http://schemas.microsoft.com/office/drawing/2014/main" id="{A84C5A86-10B9-7C30-1772-6A1FCE88A01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0115" y="1802168"/>
            <a:ext cx="3378836" cy="3378836"/>
          </a:xfrm>
          <a:prstGeom prst="rect">
            <a:avLst/>
          </a:prstGeom>
        </p:spPr>
      </p:pic>
      <p:pic>
        <p:nvPicPr>
          <p:cNvPr id="15" name="Content Placeholder 5">
            <a:extLst>
              <a:ext uri="{FF2B5EF4-FFF2-40B4-BE49-F238E27FC236}">
                <a16:creationId xmlns:a16="http://schemas.microsoft.com/office/drawing/2014/main" id="{0AB56166-0BE5-AE11-2DFF-7C7271F3BED2}"/>
              </a:ext>
              <a:ext uri="{C183D7F6-B498-43B3-948B-1728B52AA6E4}">
                <adec:decorative xmlns:adec="http://schemas.microsoft.com/office/drawing/2017/decorative" val="1"/>
              </a:ext>
            </a:extLst>
          </p:cNvPr>
          <p:cNvPicPr>
            <a:picLocks noGrp="1" noChangeAspect="1"/>
          </p:cNvPicPr>
          <p:nvPr>
            <p:ph idx="1"/>
          </p:nvPr>
        </p:nvPicPr>
        <p:blipFill rotWithShape="1">
          <a:blip r:embed="rId4" cstate="print">
            <a:extLst>
              <a:ext uri="{28A0092B-C50C-407E-A947-70E740481C1C}">
                <a14:useLocalDpi xmlns:a14="http://schemas.microsoft.com/office/drawing/2010/main"/>
              </a:ext>
            </a:extLst>
          </a:blip>
          <a:srcRect/>
          <a:stretch/>
        </p:blipFill>
        <p:spPr>
          <a:xfrm>
            <a:off x="1840736" y="1402956"/>
            <a:ext cx="2907658" cy="4332019"/>
          </a:xfrm>
        </p:spPr>
      </p:pic>
      <p:sp>
        <p:nvSpPr>
          <p:cNvPr id="19" name="Arrow: Pentagon 18">
            <a:extLst>
              <a:ext uri="{FF2B5EF4-FFF2-40B4-BE49-F238E27FC236}">
                <a16:creationId xmlns:a16="http://schemas.microsoft.com/office/drawing/2014/main" id="{D8A34546-4FC3-A779-1272-79A466B5F55F}"/>
              </a:ext>
              <a:ext uri="{C183D7F6-B498-43B3-948B-1728B52AA6E4}">
                <adec:decorative xmlns:adec="http://schemas.microsoft.com/office/drawing/2017/decorative" val="1"/>
              </a:ext>
            </a:extLst>
          </p:cNvPr>
          <p:cNvSpPr/>
          <p:nvPr/>
        </p:nvSpPr>
        <p:spPr>
          <a:xfrm>
            <a:off x="2003194" y="1609077"/>
            <a:ext cx="2577684" cy="787895"/>
          </a:xfrm>
          <a:prstGeom prst="homePlate">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0" name="Rectangle 19">
            <a:extLst>
              <a:ext uri="{FF2B5EF4-FFF2-40B4-BE49-F238E27FC236}">
                <a16:creationId xmlns:a16="http://schemas.microsoft.com/office/drawing/2014/main" id="{7A7AE839-657A-898D-B2F8-38F5249EE6E7}"/>
              </a:ext>
              <a:ext uri="{C183D7F6-B498-43B3-948B-1728B52AA6E4}">
                <adec:decorative xmlns:adec="http://schemas.microsoft.com/office/drawing/2017/decorative" val="1"/>
              </a:ext>
            </a:extLst>
          </p:cNvPr>
          <p:cNvSpPr/>
          <p:nvPr/>
        </p:nvSpPr>
        <p:spPr>
          <a:xfrm>
            <a:off x="1953088" y="2507542"/>
            <a:ext cx="2654424" cy="2739162"/>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1" name="TextBox 20">
            <a:extLst>
              <a:ext uri="{FF2B5EF4-FFF2-40B4-BE49-F238E27FC236}">
                <a16:creationId xmlns:a16="http://schemas.microsoft.com/office/drawing/2014/main" id="{0BEAD08E-3097-B1AD-A522-CEAD6334FD74}"/>
              </a:ext>
            </a:extLst>
          </p:cNvPr>
          <p:cNvSpPr txBox="1"/>
          <p:nvPr/>
        </p:nvSpPr>
        <p:spPr>
          <a:xfrm>
            <a:off x="1913138" y="1661184"/>
            <a:ext cx="2349406" cy="690638"/>
          </a:xfrm>
          <a:prstGeom prst="rect">
            <a:avLst/>
          </a:prstGeom>
          <a:noFill/>
        </p:spPr>
        <p:txBody>
          <a:bodyPr wrap="square">
            <a:spAutoFit/>
          </a:bodyPr>
          <a:lstStyle/>
          <a:p>
            <a:pPr algn="ctr">
              <a:lnSpc>
                <a:spcPct val="80000"/>
              </a:lnSpc>
            </a:pPr>
            <a:r>
              <a:rPr lang="en-US" sz="2400" b="1" dirty="0">
                <a:solidFill>
                  <a:schemeClr val="bg1"/>
                </a:solidFill>
              </a:rPr>
              <a:t>Screen for </a:t>
            </a:r>
          </a:p>
          <a:p>
            <a:pPr algn="ctr">
              <a:lnSpc>
                <a:spcPct val="80000"/>
              </a:lnSpc>
            </a:pPr>
            <a:r>
              <a:rPr lang="en-US" sz="2400" b="1" dirty="0">
                <a:solidFill>
                  <a:schemeClr val="bg1"/>
                </a:solidFill>
              </a:rPr>
              <a:t>CKM Risk</a:t>
            </a:r>
          </a:p>
        </p:txBody>
      </p:sp>
      <p:sp>
        <p:nvSpPr>
          <p:cNvPr id="22" name="TextBox 21">
            <a:extLst>
              <a:ext uri="{FF2B5EF4-FFF2-40B4-BE49-F238E27FC236}">
                <a16:creationId xmlns:a16="http://schemas.microsoft.com/office/drawing/2014/main" id="{E9B01D6E-CF23-9D41-6F36-9AF19A93FADC}"/>
              </a:ext>
            </a:extLst>
          </p:cNvPr>
          <p:cNvSpPr txBox="1"/>
          <p:nvPr/>
        </p:nvSpPr>
        <p:spPr>
          <a:xfrm>
            <a:off x="1944211" y="2567551"/>
            <a:ext cx="2734322" cy="2911566"/>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Assess Life’s Essential 8 (dietary patterns, physical activity, sleep duration and quality, nicotine exposure, body mass index, blood pressure, lipids, and blood sugar)</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Consider additional testing as clinically indicated: HbA1c, UACR, etc.</a:t>
            </a:r>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 </a:t>
            </a:r>
            <a:r>
              <a:rPr lang="en-US" dirty="0"/>
              <a:t>CKM indicates cardiovascular-kidney-metabolic; HbA1c, hemoglobin A1c; PREVENT, Predicting Risk of CVD Events; and UACR, urine albumin-to-creatinine ratio. </a:t>
            </a:r>
          </a:p>
        </p:txBody>
      </p:sp>
    </p:spTree>
    <p:extLst>
      <p:ext uri="{BB962C8B-B14F-4D97-AF65-F5344CB8AC3E}">
        <p14:creationId xmlns:p14="http://schemas.microsoft.com/office/powerpoint/2010/main" val="388384000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8122</TotalTime>
  <Words>2634</Words>
  <Application>Microsoft Office PowerPoint</Application>
  <PresentationFormat>Widescreen</PresentationFormat>
  <Paragraphs>170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Lub Dub Bold</vt:lpstr>
      <vt:lpstr>Lub Dub Condensed</vt:lpstr>
      <vt:lpstr>Lub Dub Medium</vt:lpstr>
      <vt:lpstr>Times New Roman</vt:lpstr>
      <vt:lpstr>2_Office Theme</vt:lpstr>
      <vt:lpstr>Novel Prediction Equations for Absolute Risk Assessment of Total Cardiovascular Disease Incorporating Cardiovascular-Kidney-Metabolic Health:</vt:lpstr>
      <vt:lpstr>Definition of  Cardiovascular-Kidney-Metabolic Syndrome (CKM)</vt:lpstr>
      <vt:lpstr>Definition of CKM Syndrome Simplified</vt:lpstr>
      <vt:lpstr>Existing Risk-Based Recommendations in AHA/ACC Guidelines for Primary Prevention</vt:lpstr>
      <vt:lpstr>Existing Risk-Based Recommendations in AHA/ACC Guidelines for Blood Cholesterol</vt:lpstr>
      <vt:lpstr>Existing Risk-Based Recommendations in AHA/ACC Guidelines for High Blood Pressure</vt:lpstr>
      <vt:lpstr>Existing Risk-Based Recommendations in AHA/ACC Guidelines for Heart Failure</vt:lpstr>
      <vt:lpstr>Conceptual Framework: Integrating PREVENT into CKM Staging</vt:lpstr>
      <vt:lpstr>Conceptual Framework: Integrating PREVENT into CKM Staging</vt:lpstr>
      <vt:lpstr>Conceptual Framework: Integrating PREVENT into CKM Staging</vt:lpstr>
      <vt:lpstr>Conceptual Framework: Integrating PREVENT into CKM Staging</vt:lpstr>
      <vt:lpstr>Spectrum of Absolute Cardiovascular Disease Risk Across the Cardiovascular-Kidney-Metabolic Stages ​</vt:lpstr>
      <vt:lpstr>Conceptual Framework: Integrating PREVENT into CKM Staging</vt:lpstr>
      <vt:lpstr>Predicting Risk of CVD EVENTs (PREVENT) Base Model and Additional Equations</vt:lpstr>
      <vt:lpstr>Cumulative Incidence of Cardiovascular Disease Based on Risk</vt:lpstr>
      <vt:lpstr>A Life Course Approach to the Promotion of CVH, Staging of CKM Health, and Risk Assessment:  Drivers, Determinants, And Disease </vt:lpstr>
      <vt:lpstr>Estimating the Expected Treatment Benefit (ARR) Based on Absolute Risk and Relative Risk Reduction of Treatment</vt:lpstr>
      <vt:lpstr>Key Gaps and Future Directions in Cardiovascular Disease Risk Prediction and Risk-Based Prevention</vt:lpstr>
      <vt:lpstr>Key Gaps and Future Directions in Cardiovascular Disease Risk Prediction and Risk-Based Prevention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Update</dc:title>
  <dc:creator>Gwendolyn Reyna</dc:creator>
  <cp:lastModifiedBy>Gwendolyn Reyna</cp:lastModifiedBy>
  <cp:revision>4</cp:revision>
  <dcterms:created xsi:type="dcterms:W3CDTF">2023-10-03T13:20:53Z</dcterms:created>
  <dcterms:modified xsi:type="dcterms:W3CDTF">2023-11-07T20:19:10Z</dcterms:modified>
</cp:coreProperties>
</file>