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1"/>
    <a:srgbClr val="E8E8E8"/>
    <a:srgbClr val="C0C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95" autoAdjust="0"/>
    <p:restoredTop sz="88774" autoAdjust="0"/>
  </p:normalViewPr>
  <p:slideViewPr>
    <p:cSldViewPr snapToGrid="0">
      <p:cViewPr varScale="1">
        <p:scale>
          <a:sx n="87" d="100"/>
          <a:sy n="87" d="100"/>
        </p:scale>
        <p:origin x="114" y="48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ACB16AC3-6D04-4A39-8A40-A10B2E3FF55B}"/>
    <pc:docChg chg="modSld">
      <pc:chgData name="Alice Wolke" userId="d3fc20e8-9f67-4110-b5e7-8648597a3678" providerId="ADAL" clId="{ACB16AC3-6D04-4A39-8A40-A10B2E3FF55B}" dt="2023-02-10T18:15:33.698" v="74" actId="13244"/>
      <pc:docMkLst>
        <pc:docMk/>
      </pc:docMkLst>
      <pc:sldChg chg="modSp mod">
        <pc:chgData name="Alice Wolke" userId="d3fc20e8-9f67-4110-b5e7-8648597a3678" providerId="ADAL" clId="{ACB16AC3-6D04-4A39-8A40-A10B2E3FF55B}" dt="2023-02-10T18:15:33.698" v="74" actId="13244"/>
        <pc:sldMkLst>
          <pc:docMk/>
          <pc:sldMk cId="2688593766" sldId="264"/>
        </pc:sldMkLst>
        <pc:spChg chg="mod">
          <ac:chgData name="Alice Wolke" userId="d3fc20e8-9f67-4110-b5e7-8648597a3678" providerId="ADAL" clId="{ACB16AC3-6D04-4A39-8A40-A10B2E3FF55B}" dt="2023-02-10T18:15:13.360" v="72" actId="962"/>
          <ac:spMkLst>
            <pc:docMk/>
            <pc:sldMk cId="2688593766" sldId="264"/>
            <ac:spMk id="9" creationId="{F0B407E1-7B73-4372-88F1-42E1F16E4FB3}"/>
          </ac:spMkLst>
        </pc:spChg>
        <pc:spChg chg="ord">
          <ac:chgData name="Alice Wolke" userId="d3fc20e8-9f67-4110-b5e7-8648597a3678" providerId="ADAL" clId="{ACB16AC3-6D04-4A39-8A40-A10B2E3FF55B}" dt="2023-02-10T18:15:33.698" v="74" actId="13244"/>
          <ac:spMkLst>
            <pc:docMk/>
            <pc:sldMk cId="2688593766" sldId="264"/>
            <ac:spMk id="11" creationId="{BDDFD2AF-EB6D-4453-8528-61E71A5A753B}"/>
          </ac:spMkLst>
        </pc:spChg>
        <pc:picChg chg="mod ord">
          <ac:chgData name="Alice Wolke" userId="d3fc20e8-9f67-4110-b5e7-8648597a3678" providerId="ADAL" clId="{ACB16AC3-6D04-4A39-8A40-A10B2E3FF55B}" dt="2023-02-10T18:15:32.106" v="73" actId="13244"/>
          <ac:picMkLst>
            <pc:docMk/>
            <pc:sldMk cId="2688593766" sldId="264"/>
            <ac:picMk id="12" creationId="{6241A514-7CCD-48B8-8446-0F4437E4114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46B69-13FF-4A27-B7D4-6AC2679571BF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26EA-EDDA-4E35-BBF3-B1D7D10A4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/>
                <a:cs typeface="Arial Narrow"/>
              </a:rPr>
              <a:t>Title: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Randomized Trial Of Endovascular Therapy For Acute Ischemic Stroke With A Large Infarct Core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total of 231 patients were assigned to the endovascular therapy group and 225 to the medical management group.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There was a shift toward better outcomes in the distribution of mRS scores at 90 days in favor of endovascular therapy (generalized odds ratio, 1.37; 95% confidence interval, 1.11 to 1.69; P=0.004).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Symptomatic intracranial hemorrhage occurred in 14 patients (6.1%) in the endovascular therapy group and in 6 patients (2.7%) in the medical management group (P=0.09); any intracranial hemorrhage occurred in 113 patients (49.1%) vs 39 (17.3%), respectively.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6D26EA-EDDA-4E35-BBF3-B1D7D10A4C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80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45ABE-95E3-4261-ADEB-46EA6BDED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16216" y="150854"/>
            <a:ext cx="829415" cy="44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2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568" y="166719"/>
            <a:ext cx="11683534" cy="771867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Lub Dub Medium" panose="020B0603030403020204" pitchFamily="34" charset="0"/>
              </a:rPr>
              <a:t>ANGEL-ASPECT: Trial of Endovascular Therapy for Acute</a:t>
            </a:r>
            <a:br>
              <a:rPr lang="en-US" sz="2700" b="1" dirty="0">
                <a:latin typeface="Lub Dub Medium" panose="020B0603030403020204" pitchFamily="34" charset="0"/>
              </a:rPr>
            </a:br>
            <a:r>
              <a:rPr lang="en-US" sz="2700" b="1" dirty="0">
                <a:latin typeface="Lub Dub Medium" panose="020B0603030403020204" pitchFamily="34" charset="0"/>
              </a:rPr>
              <a:t>Ischemic Stroke with Large Infarct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02" y="1102335"/>
            <a:ext cx="5548170" cy="490748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Purpose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: 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Comparisons between endovascular therapy (EVT) with medical management and medical management alone for acute stroke patients with large infarct core have not been well studied.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6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Trial Design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Multicenter, prospective, open-label, randomized clinical trial in China. N=456. AIS with acute anterior anterior circulation LVO with an Alberta Stroke program early CT score of 3-5 or infarct core volume of 70-100ml. Assigned within 24 hrs. from symptoms onset, 1:1 to receive EVT (mechanical thrombectomy, aspiration thrombectomy, intra-arterial thrombolysis, angioplasty or stenting) or medical management guideline-based per treating clinician. </a:t>
            </a:r>
            <a:endParaRPr lang="en-US" sz="1400" b="0" i="0" u="none" strike="noStrike" baseline="0" dirty="0">
              <a:solidFill>
                <a:srgbClr val="000000"/>
              </a:solidFill>
              <a:latin typeface="Lub Dub Medium" panose="020B0603030403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600" b="1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Primary Endpoint: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 Shift toward better outcomes in the distribution of scores on the modified Rankin Scale (mRS).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6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Primary Safety Endpoint: </a:t>
            </a:r>
            <a:r>
              <a:rPr lang="en-US" sz="140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Symptomatic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Lub Dub Medium" panose="020B0603030403020204" pitchFamily="34" charset="0"/>
              </a:rPr>
              <a:t> ICH within 48h.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6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Key Takeaways for the Clinician: 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Participants in this study with a large infarct core and who received EVT within 24 hours had better functional outcomes at 3 months compared to those participants with large infarct core who received medical management alone.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3820E9-47E4-4A08-9194-F9BBDD3BB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61980"/>
              </p:ext>
            </p:extLst>
          </p:nvPr>
        </p:nvGraphicFramePr>
        <p:xfrm>
          <a:off x="5745725" y="1159361"/>
          <a:ext cx="6302773" cy="4850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336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830425">
                  <a:extLst>
                    <a:ext uri="{9D8B030D-6E8A-4147-A177-3AD203B41FA5}">
                      <a16:colId xmlns:a16="http://schemas.microsoft.com/office/drawing/2014/main" val="3447951577"/>
                    </a:ext>
                  </a:extLst>
                </a:gridCol>
                <a:gridCol w="1341116">
                  <a:extLst>
                    <a:ext uri="{9D8B030D-6E8A-4147-A177-3AD203B41FA5}">
                      <a16:colId xmlns:a16="http://schemas.microsoft.com/office/drawing/2014/main" val="3366164732"/>
                    </a:ext>
                  </a:extLst>
                </a:gridCol>
                <a:gridCol w="1084843">
                  <a:extLst>
                    <a:ext uri="{9D8B030D-6E8A-4147-A177-3AD203B41FA5}">
                      <a16:colId xmlns:a16="http://schemas.microsoft.com/office/drawing/2014/main" val="72703561"/>
                    </a:ext>
                  </a:extLst>
                </a:gridCol>
                <a:gridCol w="1001053">
                  <a:extLst>
                    <a:ext uri="{9D8B030D-6E8A-4147-A177-3AD203B41FA5}">
                      <a16:colId xmlns:a16="http://schemas.microsoft.com/office/drawing/2014/main" val="1734818982"/>
                    </a:ext>
                  </a:extLst>
                </a:gridCol>
              </a:tblGrid>
              <a:tr h="8754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RESULTS</a:t>
                      </a:r>
                      <a:endParaRPr lang="en-US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i="0" u="none" strike="noStrike" kern="1200" baseline="0" dirty="0">
                          <a:solidFill>
                            <a:schemeClr val="lt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EVT</a:t>
                      </a:r>
                    </a:p>
                    <a:p>
                      <a:pPr algn="ctr"/>
                      <a:r>
                        <a:rPr lang="en-US" sz="1300" b="1" i="0" u="none" strike="noStrike" kern="1200" baseline="0" dirty="0">
                          <a:solidFill>
                            <a:schemeClr val="lt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N=230</a:t>
                      </a:r>
                      <a:endParaRPr lang="en-US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1" i="0" u="none" strike="noStrike" kern="1200" baseline="0" dirty="0">
                          <a:solidFill>
                            <a:schemeClr val="lt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Medical Management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1" i="0" u="none" strike="noStrike" kern="1200" baseline="0" dirty="0">
                          <a:solidFill>
                            <a:schemeClr val="lt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N=225</a:t>
                      </a:r>
                      <a:endParaRPr lang="en-US" sz="13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Treatment Effect</a:t>
                      </a:r>
                    </a:p>
                    <a:p>
                      <a:pPr algn="ctr"/>
                      <a:r>
                        <a:rPr lang="en-US" sz="13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95% CI and </a:t>
                      </a:r>
                    </a:p>
                    <a:p>
                      <a:pPr algn="ctr"/>
                      <a:r>
                        <a:rPr lang="en-US" sz="1300" b="1" i="0" u="none" strike="noStrike" kern="1200" baseline="0" dirty="0">
                          <a:solidFill>
                            <a:schemeClr val="lt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P-value</a:t>
                      </a:r>
                      <a:endParaRPr lang="en-US" sz="13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33998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 Endpoint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876788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Distribution of 90-day mRS scores in the Intention-To-Treat (ITT) Analysis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 (2-5)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i="0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 (3-5)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1.37</a:t>
                      </a:r>
                      <a:endParaRPr lang="en-US" sz="1500" b="0" i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1.11-1.69 </a:t>
                      </a:r>
                    </a:p>
                    <a:p>
                      <a:pPr algn="l"/>
                      <a:r>
                        <a:rPr lang="en-GB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P=0.004</a:t>
                      </a:r>
                      <a:endParaRPr lang="en-US" sz="1500" b="0" i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089"/>
                  </a:ext>
                </a:extLst>
              </a:tr>
              <a:tr h="339987">
                <a:tc gridSpan="5">
                  <a:txBody>
                    <a:bodyPr/>
                    <a:lstStyle/>
                    <a:p>
                      <a:pPr algn="l"/>
                      <a:r>
                        <a:rPr lang="en-US" sz="1600" b="1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Safety Endpoints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78144"/>
                  </a:ext>
                </a:extLst>
              </a:tr>
              <a:tr h="702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symptomatic ICH within 48 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(6.1%)</a:t>
                      </a:r>
                      <a:endParaRPr lang="en-US" sz="1600" b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(2.7%)</a:t>
                      </a:r>
                      <a:endParaRPr lang="en-US" sz="1400" b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2.07 </a:t>
                      </a:r>
                      <a:endParaRPr lang="en-US" sz="1400" b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Lub Dub Medium" panose="020B0603030403020204" pitchFamily="34" charset="0"/>
                          <a:ea typeface="Microsoft YaHei" panose="020B0503020204020204" pitchFamily="34" charset="-122"/>
                        </a:rPr>
                        <a:t>0.79-5.41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P=0.12</a:t>
                      </a:r>
                      <a:endParaRPr lang="en-US" sz="1400" b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38229"/>
                  </a:ext>
                </a:extLst>
              </a:tr>
              <a:tr h="498009">
                <a:tc>
                  <a:txBody>
                    <a:bodyPr/>
                    <a:lstStyle/>
                    <a:p>
                      <a:pPr algn="l"/>
                      <a:r>
                        <a:rPr lang="en-US" sz="1400" b="0" baseline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Any ICH within 48 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113 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(49.1%)</a:t>
                      </a:r>
                      <a:endParaRPr lang="en-US" sz="1600" b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39 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(17.3%)</a:t>
                      </a:r>
                      <a:endParaRPr lang="en-US" sz="1400" b="0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2.71</a:t>
                      </a:r>
                      <a:endParaRPr lang="en-US" sz="1400" b="1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1.91-3.84</a:t>
                      </a:r>
                    </a:p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P&lt;0.001</a:t>
                      </a:r>
                      <a:endParaRPr lang="en-US" sz="1400" b="1" baseline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512067"/>
                  </a:ext>
                </a:extLst>
              </a:tr>
              <a:tr h="110046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In this trial conducted in China, stroke patients with large infarct core treated with endovascular therapy had a better functional outcome at 3 months than medical management but had more intracranial hemorrhage.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Lub Dub Medium" panose="020B0603030403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333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43502" y="5945871"/>
            <a:ext cx="49462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dirty="0">
                <a:latin typeface="Lub Dub Medium" panose="020B0603030403020204" pitchFamily="34" charset="0"/>
              </a:rPr>
              <a:t>Presented by: </a:t>
            </a:r>
            <a:r>
              <a:rPr lang="en-US" sz="1000" dirty="0" err="1">
                <a:latin typeface="Lub Dub Medium" panose="020B0603030403020204" pitchFamily="34" charset="0"/>
              </a:rPr>
              <a:t>Xiaochuan</a:t>
            </a:r>
            <a:r>
              <a:rPr lang="en-US" sz="1000" dirty="0">
                <a:latin typeface="Lub Dub Medium" panose="020B0603030403020204" pitchFamily="34" charset="0"/>
              </a:rPr>
              <a:t> </a:t>
            </a:r>
            <a:r>
              <a:rPr lang="en-US" sz="1000" dirty="0" err="1">
                <a:latin typeface="Lub Dub Medium" panose="020B0603030403020204" pitchFamily="34" charset="0"/>
              </a:rPr>
              <a:t>Huo</a:t>
            </a:r>
            <a:r>
              <a:rPr lang="en-US" sz="1000" dirty="0">
                <a:latin typeface="Lub Dub Medium" panose="020B0603030403020204" pitchFamily="34" charset="0"/>
              </a:rPr>
              <a:t>  MD  International Stroke Conference 2023. </a:t>
            </a:r>
          </a:p>
          <a:p>
            <a:r>
              <a:rPr lang="en-US" sz="1000" dirty="0">
                <a:latin typeface="Lub Dub Medium" panose="020B0603030403020204" pitchFamily="34" charset="0"/>
              </a:rPr>
              <a:t>© 2023, American Heart | American Stroke Association. All rights reserved.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7181702" y="6136340"/>
            <a:ext cx="49462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i="1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pic>
        <p:nvPicPr>
          <p:cNvPr id="12" name="Picture 11" descr="INternational Stroke Conference logo">
            <a:extLst>
              <a:ext uri="{FF2B5EF4-FFF2-40B4-BE49-F238E27FC236}">
                <a16:creationId xmlns:a16="http://schemas.microsoft.com/office/drawing/2014/main" id="{6241A514-7CCD-48B8-8446-0F4437E411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330" y="6359488"/>
            <a:ext cx="1416698" cy="5412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DFD2AF-EB6D-4453-8528-61E71A5A753B}"/>
              </a:ext>
            </a:extLst>
          </p:cNvPr>
          <p:cNvSpPr txBox="1"/>
          <p:nvPr/>
        </p:nvSpPr>
        <p:spPr>
          <a:xfrm>
            <a:off x="10910388" y="6468932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#ISC23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407E1-7B73-4372-88F1-42E1F16E4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330" y="6431564"/>
            <a:ext cx="12193330" cy="440314"/>
          </a:xfrm>
          <a:prstGeom prst="rect">
            <a:avLst/>
          </a:prstGeom>
          <a:solidFill>
            <a:srgbClr val="C10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9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f4f22ede-e726-4d3d-b195-8dfd25ae0d91" ContentTypeId="0x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2" ma:contentTypeDescription="Create a new document." ma:contentTypeScope="" ma:versionID="63938a1e1aeaa18a028c7d080f3df363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58fb07f35e9f78e3609e800a6204698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B76963-FFE7-42A8-86B3-1363934A7BCF}">
  <ds:schemaRefs>
    <ds:schemaRef ds:uri="a8141f85-a657-4eb9-a227-203e80c9c41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ddb092-ea66-4d4f-9ad2-c4b3e74ba5e4"/>
    <ds:schemaRef ds:uri="http://purl.org/dc/elements/1.1/"/>
    <ds:schemaRef ds:uri="http://schemas.microsoft.com/office/2006/metadata/properties"/>
    <ds:schemaRef ds:uri="92fac17d-6bf2-43e0-8062-237a3e0069f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4474B79-1015-41E1-9EBD-70CF94927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487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Lub Dub Medium</vt:lpstr>
      <vt:lpstr>Office Theme</vt:lpstr>
      <vt:lpstr>ANGEL-ASPECT: Trial of Endovascular Therapy for Acute Ischemic Stroke with Large Infarct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Alice Wolke</cp:lastModifiedBy>
  <cp:revision>62</cp:revision>
  <dcterms:created xsi:type="dcterms:W3CDTF">2018-08-07T17:30:22Z</dcterms:created>
  <dcterms:modified xsi:type="dcterms:W3CDTF">2023-02-10T18:15:42Z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