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1"/>
    <a:srgbClr val="C10E21"/>
    <a:srgbClr val="D22518"/>
    <a:srgbClr val="E8E8E8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A6F24-AA01-44F5-B4FF-D5E38ADF076D}" v="18" dt="2022-08-27T15:15:35.9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E571-E56E-490E-89B7-F29CEE9CF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1629D-23BB-45D8-A1B7-DBA07FF27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E449-7B17-4D6A-B059-5CEA66F1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FCF06-0920-4C89-8E90-7F7A6B27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593D-C782-4C12-9C2C-3DE4FDC1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2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DAF2-580D-4013-BFB2-5BF44617D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03BD4-C01D-46A1-A286-8B8CFD845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66BB5-D8BD-4CCB-A2F7-3F884831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AF5D1-8302-46FA-B257-3BDC71D7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80DF3-8872-4F19-950D-29182C11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37F26-50AA-48BF-AD23-F22E251B8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4CF59-7AB0-4F0F-8C35-17D6EFDD4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D4C6-9F65-48CA-8E40-40FCB1B2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EEBD9-345F-44A8-A15E-2ED3B632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0B63C-A7BD-470E-B685-D9F3AA1D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FDC9-3806-4DD1-AA03-7B51FA33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20F0-8E38-4069-A0B6-D12CE67C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89EA-10ED-4994-993F-AA9CD6FA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7C4A-E5AD-470A-9CD6-45ED761E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6EC1-95F6-49CE-A776-F8409AC9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A8F0-E5F1-4423-BF76-3630BAA4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B073-FE26-4211-905E-6DB102719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3FB9-9BEA-41F6-99AC-C85BFAA3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B1549-C244-4CA8-91CF-B2CE942F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19AD-7B05-4C2D-90E8-4A9567F3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3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2110-8D4C-44E1-AEE8-FF78BB41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BE25-A768-4DEF-B78F-49B909C0A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628CF-1B8E-4C59-80A2-AE457156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9F692-8225-4A46-95B3-5C4AEC60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1049B-B6D1-4E63-9A53-6431E661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E6654-561E-4141-9302-82C03F8E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7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AB80-AF7F-4054-944B-5E625339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5A570-A6F0-4FFC-8DCE-29ADA73E8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39BB2-7749-415A-B79E-3DC919AE4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998CD-42B7-4691-A521-FE124FAB5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30E4C-79E8-44B5-AE08-50BE3C7D9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DCC36-585E-48F4-9E49-7238D6E9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D6633-E765-424D-B474-B38959A2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0D688-335E-4B12-BA12-6B4863A3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4E69-D1D4-42B6-BF8D-B8CD710F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6EC23-0817-4180-8829-A1F2E746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5ECB-45C1-45A0-BB9F-457A6C8C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B442A-1A5F-477A-AAFE-EAEE824D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7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4479-F43C-4A6D-8D99-4CB7A344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003C4-3571-42F6-8671-FAEBB0C9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7439-C642-491A-A8E5-D21E92C7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8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2D82-525E-4E97-B4CE-262FCB3F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EC859-BBBE-4BD3-914D-A89BEC35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78FC4-4B79-48B3-924B-9E137C20C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D945E-6D92-4AB9-8CD0-54B9AB1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11785-B04F-4EA1-B908-C50C2377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225D8-2D05-4B1D-995F-DF5F4DD6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6702-CD38-4133-BE79-FE91030A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FBB66-D05A-4A7F-B82F-65356B2F7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E6915-EDC3-455C-9562-7F48447BC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004CB-1565-437D-8F03-25A5534E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8D098-4C90-4E40-86E0-17CD0A59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0F6A2-4645-4A8E-9E90-5940874F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A776E-FEDA-4CE9-ADF2-A42228E0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55060-793D-452D-9C5F-C9114CFE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E9044-E576-4151-81D1-0BED29DB9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08163-F10E-4107-911E-E0457879E381}" type="datetimeFigureOut">
              <a:rPr lang="en-US" smtClean="0"/>
              <a:t>8/27/2022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00AF-E3E9-49E6-B4EC-574DF03D2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DBBD6-946D-4602-A3CF-55F76BADC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36BF-4CFE-42C0-A5BA-3B6B15497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7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eart.org/heart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B253-F823-4A2A-A36A-8FF21C10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001" y="496986"/>
            <a:ext cx="11313160" cy="685799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Arial Narrow"/>
                <a:cs typeface="Arial Narrow"/>
              </a:rPr>
              <a:t>	</a:t>
            </a:r>
            <a:br>
              <a:rPr lang="en-US" sz="2400" b="1" dirty="0">
                <a:latin typeface="Arial Narrow"/>
                <a:cs typeface="Arial Narrow"/>
              </a:rPr>
            </a:br>
            <a:r>
              <a:rPr lang="en-US" sz="31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Pooled analysis of </a:t>
            </a:r>
            <a:r>
              <a:rPr lang="en-US" sz="3100" b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DAPA-HF </a:t>
            </a:r>
            <a:r>
              <a:rPr lang="en-US" sz="31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3100" b="1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DELIVER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b="1" dirty="0"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C40A7-8CA2-4814-92E7-F4A875862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171" y="1542000"/>
            <a:ext cx="4108273" cy="500141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1300" b="1" dirty="0">
                <a:latin typeface="Arial Narrow"/>
                <a:cs typeface="Arial Narrow"/>
              </a:rPr>
              <a:t>Purpose</a:t>
            </a:r>
            <a:r>
              <a:rPr lang="en-US" sz="1300" dirty="0">
                <a:latin typeface="Arial Narrow"/>
                <a:cs typeface="Arial Narrow"/>
              </a:rPr>
              <a:t>: </a:t>
            </a:r>
            <a:br>
              <a:rPr lang="en-US" sz="1300" dirty="0">
                <a:latin typeface="Arial Narrow" panose="020B0606020202030204" pitchFamily="34" charset="0"/>
                <a:cs typeface="Segoe UI" panose="020B0502040204020203" pitchFamily="34" charset="0"/>
              </a:rPr>
            </a:br>
            <a:r>
              <a:rPr lang="en-US" sz="1300" dirty="0">
                <a:solidFill>
                  <a:srgbClr val="000000"/>
                </a:solidFill>
                <a:latin typeface="Arial Narrow"/>
                <a:cs typeface="Segoe UI"/>
              </a:rPr>
              <a:t>Pooled analysis of DELIVER and DAPA-HF trials t</a:t>
            </a:r>
            <a:r>
              <a:rPr lang="en-US" sz="1300" dirty="0">
                <a:effectLst/>
                <a:latin typeface="Arial Narrow"/>
                <a:ea typeface="Times New Roman" panose="02020603050405020304" pitchFamily="18" charset="0"/>
              </a:rPr>
              <a:t>o examine the effect of </a:t>
            </a:r>
            <a:r>
              <a:rPr lang="en-US" sz="1300" dirty="0">
                <a:latin typeface="Arial Narrow"/>
                <a:ea typeface="Times New Roman" panose="02020603050405020304" pitchFamily="18" charset="0"/>
              </a:rPr>
              <a:t>dapagliflozin 10 </a:t>
            </a:r>
            <a:r>
              <a:rPr lang="en-US" sz="1300" dirty="0">
                <a:effectLst/>
                <a:latin typeface="Arial Narrow"/>
                <a:ea typeface="Times New Roman" panose="02020603050405020304" pitchFamily="18" charset="0"/>
              </a:rPr>
              <a:t>mg once daily versus placebo </a:t>
            </a:r>
            <a:r>
              <a:rPr lang="en-US" sz="1300" dirty="0">
                <a:latin typeface="Arial Narrow"/>
                <a:ea typeface="Times New Roman" panose="02020603050405020304" pitchFamily="18" charset="0"/>
              </a:rPr>
              <a:t>on key clinical outcomes.</a:t>
            </a:r>
          </a:p>
          <a:p>
            <a:pPr algn="l">
              <a:lnSpc>
                <a:spcPct val="100000"/>
              </a:lnSpc>
            </a:pPr>
            <a:endParaRPr lang="en-US" sz="1300" b="1" dirty="0">
              <a:latin typeface="Arial Narrow" panose="020B0606020202030204" pitchFamily="34" charset="0"/>
              <a:cs typeface="Arial Narrow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300" b="1" dirty="0">
                <a:latin typeface="Arial Narrow"/>
                <a:cs typeface="Arial Narrow"/>
              </a:rPr>
              <a:t>Trial Design</a:t>
            </a:r>
            <a:r>
              <a:rPr lang="en-US" sz="1300" dirty="0">
                <a:latin typeface="Arial Narrow"/>
                <a:cs typeface="Arial Narrow"/>
              </a:rPr>
              <a:t>: </a:t>
            </a:r>
            <a:r>
              <a:rPr lang="en-US" sz="1300" dirty="0">
                <a:solidFill>
                  <a:srgbClr val="000000"/>
                </a:solidFill>
                <a:effectLst/>
                <a:latin typeface="Arial Narrow"/>
                <a:ea typeface="Times New Roman" panose="02020603050405020304" pitchFamily="18" charset="0"/>
                <a:cs typeface="Calibri"/>
              </a:rPr>
              <a:t>Pooled dataset analysis of 11,007 individuals (from DAPA-HF and DELIVER trials) with heart failure across the entire ejection fraction spectrum. </a:t>
            </a:r>
            <a:endParaRPr lang="en-US" sz="1300" dirty="0">
              <a:effectLst/>
              <a:latin typeface="Arial Narrow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300" b="1" dirty="0">
                <a:latin typeface="Arial Narrow" panose="020B0606020202030204" pitchFamily="34" charset="0"/>
                <a:cs typeface="Arial Narrow"/>
              </a:rPr>
              <a:t>Primary Endpoints: </a:t>
            </a:r>
            <a:r>
              <a:rPr lang="en-US" sz="1300" dirty="0">
                <a:latin typeface="Arial Narrow" panose="020B0606020202030204" pitchFamily="34" charset="0"/>
                <a:cs typeface="Arial Narrow"/>
              </a:rPr>
              <a:t>Pre-specified </a:t>
            </a:r>
            <a:r>
              <a:rPr lang="en-US" sz="13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Hierarchal analysis of 1) cardiovascular death, 2) all cause mortality, 3) total HF hospitalizations, and 4) MACE (cardiovascular death, myocardial infarction, and stroke).</a:t>
            </a:r>
          </a:p>
          <a:p>
            <a:pPr algn="l">
              <a:lnSpc>
                <a:spcPct val="100000"/>
              </a:lnSpc>
            </a:pPr>
            <a:r>
              <a:rPr lang="en-US" sz="1300" b="1" dirty="0">
                <a:latin typeface="Arial Narrow" panose="020B0606020202030204" pitchFamily="34" charset="0"/>
                <a:cs typeface="Arial Narrow"/>
              </a:rPr>
              <a:t>Other Endpoints</a:t>
            </a:r>
            <a:r>
              <a:rPr lang="en-US" sz="1300" dirty="0">
                <a:latin typeface="Arial Narrow" panose="020B0606020202030204" pitchFamily="34" charset="0"/>
                <a:cs typeface="Arial Narrow"/>
              </a:rPr>
              <a:t>: To analyze if the effect of dapagliflozin differed by ejection faction: Interaction of dapagliflozin across the range of LVEF.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3820E9-47E4-4A08-9194-F9BBDD3BB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77644"/>
              </p:ext>
            </p:extLst>
          </p:nvPr>
        </p:nvGraphicFramePr>
        <p:xfrm>
          <a:off x="4823670" y="1206440"/>
          <a:ext cx="6938159" cy="41379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7487">
                  <a:extLst>
                    <a:ext uri="{9D8B030D-6E8A-4147-A177-3AD203B41FA5}">
                      <a16:colId xmlns:a16="http://schemas.microsoft.com/office/drawing/2014/main" val="1434452672"/>
                    </a:ext>
                  </a:extLst>
                </a:gridCol>
                <a:gridCol w="2823276">
                  <a:extLst>
                    <a:ext uri="{9D8B030D-6E8A-4147-A177-3AD203B41FA5}">
                      <a16:colId xmlns:a16="http://schemas.microsoft.com/office/drawing/2014/main" val="3538238924"/>
                    </a:ext>
                  </a:extLst>
                </a:gridCol>
                <a:gridCol w="1807396">
                  <a:extLst>
                    <a:ext uri="{9D8B030D-6E8A-4147-A177-3AD203B41FA5}">
                      <a16:colId xmlns:a16="http://schemas.microsoft.com/office/drawing/2014/main" val="590021933"/>
                    </a:ext>
                  </a:extLst>
                </a:gridCol>
              </a:tblGrid>
              <a:tr h="72699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 Narrow" panose="020B0606020202030204" pitchFamily="34" charset="0"/>
                        </a:rPr>
                        <a:t>Results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Hazard Ratio or Rate Ratio (95% CI)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P-value</a:t>
                      </a:r>
                    </a:p>
                  </a:txBody>
                  <a:tcPr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85222"/>
                  </a:ext>
                </a:extLst>
              </a:tr>
              <a:tr h="381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</a:rPr>
                        <a:t>Cardiovascular death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</a:rPr>
                        <a:t>HR: 0.86 (0.76-0.97)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</a:rPr>
                        <a:t>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919216"/>
                  </a:ext>
                </a:extLst>
              </a:tr>
              <a:tr h="43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</a:rPr>
                        <a:t>All-cause death</a:t>
                      </a:r>
                      <a:endParaRPr lang="en-US" sz="1600" dirty="0">
                        <a:latin typeface="Arial Narrow" panose="020B0606020202030204" pitchFamily="34" charset="0"/>
                        <a:cs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</a:rPr>
                        <a:t>HR 0.90 (0.82-0.99)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</a:rPr>
                        <a:t>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38229"/>
                  </a:ext>
                </a:extLst>
              </a:tr>
              <a:tr h="43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</a:rPr>
                        <a:t>Total HF Hospitalizations</a:t>
                      </a:r>
                      <a:endParaRPr lang="en-US" sz="1600" dirty="0">
                        <a:latin typeface="Arial Narrow" panose="020B0606020202030204" pitchFamily="34" charset="0"/>
                        <a:cs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</a:rPr>
                        <a:t>RR 0.71 (0.65-0.78)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</a:rPr>
                        <a:t>&lt;0.001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409926"/>
                  </a:ext>
                </a:extLst>
              </a:tr>
              <a:tr h="43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</a:rPr>
                        <a:t>MACE</a:t>
                      </a:r>
                      <a:endParaRPr lang="en-US" sz="1600" dirty="0">
                        <a:latin typeface="Arial Narrow" panose="020B0606020202030204" pitchFamily="34" charset="0"/>
                        <a:cs typeface="Arial Narrow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</a:rPr>
                        <a:t>HR 0.90 (0.81-1.00)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Arial Narrow" panose="020B0606020202030204" pitchFamily="34" charset="0"/>
                        </a:rPr>
                        <a:t>0.045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87618"/>
                  </a:ext>
                </a:extLst>
              </a:tr>
              <a:tr h="3785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</a:rPr>
                        <a:t>Interaction P-Value across the range </a:t>
                      </a:r>
                      <a:r>
                        <a:rPr lang="en-US" sz="1600">
                          <a:latin typeface="Arial Narrow" panose="020B0606020202030204" pitchFamily="34" charset="0"/>
                        </a:rPr>
                        <a:t>of LVEF</a:t>
                      </a:r>
                      <a:endParaRPr lang="en-US" sz="1600" dirty="0">
                        <a:latin typeface="Arial Narrow" panose="020B0606020202030204" pitchFamily="34" charset="0"/>
                        <a:cs typeface="Arial Narrow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</a:rPr>
                        <a:t>Cardiovascular death, P=0.94; all-cause death, P=0.58; HF hospitalizations P=0.84, MACE P=0.93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</a:rPr>
                        <a:t>&lt; 0.00#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262669"/>
                  </a:ext>
                </a:extLst>
              </a:tr>
              <a:tr h="109578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Results: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A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ooled analysis of DAPA-HF and DELIVER found that dapagliflozin showed benefit for patients with heart failure regardless of ejection fraction.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528841"/>
                  </a:ext>
                </a:extLst>
              </a:tr>
            </a:tbl>
          </a:graphicData>
        </a:graphic>
      </p:graphicFrame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0416A4AB-2A84-4C75-9CEB-2AA9F705A22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1" y="5646421"/>
            <a:ext cx="820419" cy="10779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7D953-16A7-40B9-A0DA-BE76C7827B89}"/>
              </a:ext>
            </a:extLst>
          </p:cNvPr>
          <p:cNvSpPr txBox="1"/>
          <p:nvPr/>
        </p:nvSpPr>
        <p:spPr>
          <a:xfrm>
            <a:off x="1074420" y="6027003"/>
            <a:ext cx="3863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Presented by: Pardeep </a:t>
            </a:r>
            <a:r>
              <a:rPr lang="en-US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Jhund</a:t>
            </a:r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, BSC </a:t>
            </a:r>
            <a:r>
              <a:rPr lang="en-US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MedSci</a:t>
            </a:r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(Hons), MBChB, </a:t>
            </a:r>
            <a:r>
              <a:rPr lang="en-US" sz="1000" dirty="0" err="1">
                <a:solidFill>
                  <a:prstClr val="black"/>
                </a:solidFill>
                <a:latin typeface="Arial Narrow" panose="020B0606020202030204" pitchFamily="34" charset="0"/>
              </a:rPr>
              <a:t>Msc</a:t>
            </a:r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 for the </a:t>
            </a:r>
          </a:p>
          <a:p>
            <a:pPr lvl="0"/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DELIVER+DAPA HF Investigators</a:t>
            </a:r>
          </a:p>
          <a:p>
            <a:pPr lvl="0"/>
            <a:r>
              <a:rPr lang="en-US" sz="1000" dirty="0">
                <a:solidFill>
                  <a:prstClr val="black"/>
                </a:solidFill>
                <a:latin typeface="Arial Narrow" panose="020B0606020202030204" pitchFamily="34" charset="0"/>
              </a:rPr>
              <a:t>© 2022, American Heart Association. All rights reserved</a:t>
            </a:r>
            <a:endParaRPr lang="en-US" sz="10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1AD5CC-2E91-44AE-8938-A6DF7D20A4AE}"/>
              </a:ext>
            </a:extLst>
          </p:cNvPr>
          <p:cNvSpPr txBox="1"/>
          <p:nvPr/>
        </p:nvSpPr>
        <p:spPr>
          <a:xfrm>
            <a:off x="5068389" y="5982790"/>
            <a:ext cx="6098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Results reflect the data available at the time of presentation</a:t>
            </a: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51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53823A7280F48939A9462EAD672B4" ma:contentTypeVersion="21" ma:contentTypeDescription="Create a new document." ma:contentTypeScope="" ma:versionID="0db2a0682af31f8a80a8f48dfc5a4037">
  <xsd:schema xmlns:xsd="http://www.w3.org/2001/XMLSchema" xmlns:xs="http://www.w3.org/2001/XMLSchema" xmlns:p="http://schemas.microsoft.com/office/2006/metadata/properties" xmlns:ns2="a8141f85-a657-4eb9-a227-203e80c9c418" xmlns:ns3="dbddb092-ea66-4d4f-9ad2-c4b3e74ba5e4" xmlns:ns4="92fac17d-6bf2-43e0-8062-237a3e0069f0" targetNamespace="http://schemas.microsoft.com/office/2006/metadata/properties" ma:root="true" ma:fieldsID="94bf87de5c1525517b6857d4c006b396" ns2:_="" ns3:_="" ns4:_="">
    <xsd:import namespace="a8141f85-a657-4eb9-a227-203e80c9c418"/>
    <xsd:import namespace="dbddb092-ea66-4d4f-9ad2-c4b3e74ba5e4"/>
    <xsd:import namespace="92fac17d-6bf2-43e0-8062-237a3e0069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Archi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41f85-a657-4eb9-a227-203e80c9c4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db092-ea66-4d4f-9ad2-c4b3e74ba5e4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ac17d-6bf2-43e0-8062-237a3e0069f0" elementFormDefault="qualified">
    <xsd:import namespace="http://schemas.microsoft.com/office/2006/documentManagement/types"/>
    <xsd:import namespace="http://schemas.microsoft.com/office/infopath/2007/PartnerControls"/>
    <xsd:element name="Archive" ma:index="13" nillable="true" ma:displayName="Archive" ma:default="1" ma:indexed="true" ma:internalName="Archive">
      <xsd:simpleType>
        <xsd:restriction base="dms:Boolean"/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92fac17d-6bf2-43e0-8062-237a3e0069f0">true</Archive>
    <SharedWithUsers xmlns="a8141f85-a657-4eb9-a227-203e80c9c418">
      <UserInfo>
        <DisplayName>Anne Leonard</DisplayName>
        <AccountId>1942</AccountId>
        <AccountType/>
      </UserInfo>
    </SharedWithUsers>
  </documentManagement>
</p:properties>
</file>

<file path=customXml/item3.xml><?xml version="1.0" encoding="utf-8"?>
<?mso-contentType ?>
<SharedContentType xmlns="Microsoft.SharePoint.Taxonomy.ContentTypeSync" SourceId="f4f22ede-e726-4d3d-b195-8dfd25ae0d91" ContentTypeId="0x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AE3168-1A21-4F74-8F5D-7F083DD436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41f85-a657-4eb9-a227-203e80c9c418"/>
    <ds:schemaRef ds:uri="dbddb092-ea66-4d4f-9ad2-c4b3e74ba5e4"/>
    <ds:schemaRef ds:uri="92fac17d-6bf2-43e0-8062-237a3e006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B76963-FFE7-42A8-86B3-1363934A7BCF}">
  <ds:schemaRefs>
    <ds:schemaRef ds:uri="http://purl.org/dc/elements/1.1/"/>
    <ds:schemaRef ds:uri="http://schemas.microsoft.com/office/infopath/2007/PartnerControls"/>
    <ds:schemaRef ds:uri="92fac17d-6bf2-43e0-8062-237a3e0069f0"/>
    <ds:schemaRef ds:uri="http://schemas.microsoft.com/office/2006/metadata/properties"/>
    <ds:schemaRef ds:uri="http://purl.org/dc/terms/"/>
    <ds:schemaRef ds:uri="a8141f85-a657-4eb9-a227-203e80c9c418"/>
    <ds:schemaRef ds:uri="http://schemas.microsoft.com/office/2006/documentManagement/types"/>
    <ds:schemaRef ds:uri="http://schemas.openxmlformats.org/package/2006/metadata/core-properties"/>
    <ds:schemaRef ds:uri="dbddb092-ea66-4d4f-9ad2-c4b3e74ba5e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80D529-D70D-4962-B69B-BFEF9417265F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526B3A63-FCAA-4BDD-AE8B-FE707AE19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267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  Pooled analysis of DAPA-HF and DELIVER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Perkins</dc:creator>
  <cp:lastModifiedBy>Stacey Sims</cp:lastModifiedBy>
  <cp:revision>20</cp:revision>
  <dcterms:created xsi:type="dcterms:W3CDTF">2018-08-07T17:30:22Z</dcterms:created>
  <dcterms:modified xsi:type="dcterms:W3CDTF">2022-08-27T15:56:36Z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0x0101001AA53823A7280F48939A9462EAD672B4</vt:lpwstr>
  </property>
</Properties>
</file>